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2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56" r:id="rId2"/>
    <p:sldId id="505" r:id="rId3"/>
    <p:sldId id="507" r:id="rId4"/>
    <p:sldId id="508" r:id="rId5"/>
    <p:sldId id="509" r:id="rId6"/>
    <p:sldId id="510" r:id="rId7"/>
    <p:sldId id="511" r:id="rId8"/>
    <p:sldId id="512" r:id="rId9"/>
    <p:sldId id="513" r:id="rId10"/>
    <p:sldId id="514" r:id="rId11"/>
    <p:sldId id="529" r:id="rId12"/>
    <p:sldId id="515" r:id="rId13"/>
    <p:sldId id="516" r:id="rId14"/>
    <p:sldId id="523" r:id="rId15"/>
    <p:sldId id="525" r:id="rId16"/>
    <p:sldId id="524" r:id="rId17"/>
    <p:sldId id="528" r:id="rId18"/>
    <p:sldId id="530" r:id="rId19"/>
    <p:sldId id="531" r:id="rId20"/>
    <p:sldId id="526" r:id="rId21"/>
    <p:sldId id="527" r:id="rId22"/>
    <p:sldId id="519" r:id="rId23"/>
    <p:sldId id="520" r:id="rId24"/>
    <p:sldId id="521" r:id="rId25"/>
    <p:sldId id="522" r:id="rId26"/>
    <p:sldId id="532" r:id="rId27"/>
  </p:sldIdLst>
  <p:sldSz cx="9144000" cy="6858000" type="screen4x3"/>
  <p:notesSz cx="7023100" cy="9269413"/>
  <p:defaultTextStyle>
    <a:defPPr>
      <a:defRPr lang="en-US"/>
    </a:defPPr>
    <a:lvl1pPr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Palatino" pitchFamily="18" charset="0"/>
        <a:ea typeface="ＭＳ Ｐゴシック" pitchFamily="34" charset="-128"/>
        <a:cs typeface="+mn-cs"/>
      </a:defRPr>
    </a:lvl5pPr>
    <a:lvl6pPr marL="2286000" algn="l" defTabSz="914400" rtl="0" eaLnBrk="1" latinLnBrk="0" hangingPunct="1">
      <a:defRPr sz="2400" kern="1200">
        <a:solidFill>
          <a:schemeClr val="tx1"/>
        </a:solidFill>
        <a:latin typeface="Palatino" pitchFamily="18" charset="0"/>
        <a:ea typeface="ＭＳ Ｐゴシック" pitchFamily="34" charset="-128"/>
        <a:cs typeface="+mn-cs"/>
      </a:defRPr>
    </a:lvl6pPr>
    <a:lvl7pPr marL="2743200" algn="l" defTabSz="914400" rtl="0" eaLnBrk="1" latinLnBrk="0" hangingPunct="1">
      <a:defRPr sz="2400" kern="1200">
        <a:solidFill>
          <a:schemeClr val="tx1"/>
        </a:solidFill>
        <a:latin typeface="Palatino" pitchFamily="18" charset="0"/>
        <a:ea typeface="ＭＳ Ｐゴシック" pitchFamily="34" charset="-128"/>
        <a:cs typeface="+mn-cs"/>
      </a:defRPr>
    </a:lvl7pPr>
    <a:lvl8pPr marL="3200400" algn="l" defTabSz="914400" rtl="0" eaLnBrk="1" latinLnBrk="0" hangingPunct="1">
      <a:defRPr sz="2400" kern="1200">
        <a:solidFill>
          <a:schemeClr val="tx1"/>
        </a:solidFill>
        <a:latin typeface="Palatino" pitchFamily="18" charset="0"/>
        <a:ea typeface="ＭＳ Ｐゴシック" pitchFamily="34" charset="-128"/>
        <a:cs typeface="+mn-cs"/>
      </a:defRPr>
    </a:lvl8pPr>
    <a:lvl9pPr marL="3657600" algn="l" defTabSz="914400" rtl="0" eaLnBrk="1" latinLnBrk="0" hangingPunct="1">
      <a:defRPr sz="2400" kern="1200">
        <a:solidFill>
          <a:schemeClr val="tx1"/>
        </a:solidFill>
        <a:latin typeface="Palatino"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12"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19932"/>
    </p:cViewPr>
  </p:sorterViewPr>
  <p:notesViewPr>
    <p:cSldViewPr>
      <p:cViewPr varScale="1">
        <p:scale>
          <a:sx n="69" d="100"/>
          <a:sy n="69" d="100"/>
        </p:scale>
        <p:origin x="-2178" y="-108"/>
      </p:cViewPr>
      <p:guideLst>
        <p:guide orient="horz" pos="2919"/>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defTabSz="930275">
              <a:defRPr sz="1200">
                <a:latin typeface="Palatino" charset="0"/>
                <a:ea typeface="+mn-ea"/>
              </a:defRPr>
            </a:lvl1pPr>
          </a:lstStyle>
          <a:p>
            <a:pPr>
              <a:defRPr/>
            </a:pPr>
            <a:endParaRPr lang="en-US"/>
          </a:p>
        </p:txBody>
      </p:sp>
      <p:sp>
        <p:nvSpPr>
          <p:cNvPr id="12291" name="Rectangle 3"/>
          <p:cNvSpPr>
            <a:spLocks noGrp="1" noChangeArrowheads="1"/>
          </p:cNvSpPr>
          <p:nvPr>
            <p:ph type="dt" sz="quarter" idx="1"/>
          </p:nvPr>
        </p:nvSpPr>
        <p:spPr bwMode="auto">
          <a:xfrm>
            <a:off x="3979863" y="0"/>
            <a:ext cx="3043237" cy="463550"/>
          </a:xfrm>
          <a:prstGeom prst="rect">
            <a:avLst/>
          </a:prstGeom>
          <a:noFill/>
          <a:ln w="9525">
            <a:noFill/>
            <a:miter lim="800000"/>
            <a:headEnd/>
            <a:tailEnd/>
          </a:ln>
          <a:effectLst/>
        </p:spPr>
        <p:txBody>
          <a:bodyPr vert="horz" wrap="square" lIns="93095" tIns="46548" rIns="93095" bIns="46548" numCol="1" anchor="t" anchorCtr="0" compatLnSpc="1">
            <a:prstTxWarp prst="textNoShape">
              <a:avLst/>
            </a:prstTxWarp>
          </a:bodyPr>
          <a:lstStyle>
            <a:lvl1pPr algn="r" defTabSz="930275">
              <a:defRPr sz="1200">
                <a:latin typeface="Palatino" charset="0"/>
                <a:ea typeface="+mn-ea"/>
              </a:defRPr>
            </a:lvl1pPr>
          </a:lstStyle>
          <a:p>
            <a:pPr>
              <a:defRPr/>
            </a:pPr>
            <a:endParaRPr lang="en-US"/>
          </a:p>
        </p:txBody>
      </p:sp>
      <p:sp>
        <p:nvSpPr>
          <p:cNvPr id="12292" name="Rectangle 4"/>
          <p:cNvSpPr>
            <a:spLocks noGrp="1" noChangeArrowheads="1"/>
          </p:cNvSpPr>
          <p:nvPr>
            <p:ph type="ftr" sz="quarter" idx="2"/>
          </p:nvPr>
        </p:nvSpPr>
        <p:spPr bwMode="auto">
          <a:xfrm>
            <a:off x="0" y="8805863"/>
            <a:ext cx="3043238"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defTabSz="930275">
              <a:defRPr sz="1200">
                <a:latin typeface="Palatino" charset="0"/>
                <a:ea typeface="+mn-ea"/>
              </a:defRPr>
            </a:lvl1pPr>
          </a:lstStyle>
          <a:p>
            <a:pPr>
              <a:defRPr/>
            </a:pPr>
            <a:endParaRPr lang="en-US"/>
          </a:p>
        </p:txBody>
      </p:sp>
      <p:sp>
        <p:nvSpPr>
          <p:cNvPr id="12293" name="Rectangle 5"/>
          <p:cNvSpPr>
            <a:spLocks noGrp="1" noChangeArrowheads="1"/>
          </p:cNvSpPr>
          <p:nvPr>
            <p:ph type="sldNum" sz="quarter" idx="3"/>
          </p:nvPr>
        </p:nvSpPr>
        <p:spPr bwMode="auto">
          <a:xfrm>
            <a:off x="3979863" y="8805863"/>
            <a:ext cx="3043237" cy="463550"/>
          </a:xfrm>
          <a:prstGeom prst="rect">
            <a:avLst/>
          </a:prstGeom>
          <a:noFill/>
          <a:ln w="9525">
            <a:noFill/>
            <a:miter lim="800000"/>
            <a:headEnd/>
            <a:tailEnd/>
          </a:ln>
          <a:effectLst/>
        </p:spPr>
        <p:txBody>
          <a:bodyPr vert="horz" wrap="square" lIns="93095" tIns="46548" rIns="93095" bIns="46548" numCol="1" anchor="b" anchorCtr="0" compatLnSpc="1">
            <a:prstTxWarp prst="textNoShape">
              <a:avLst/>
            </a:prstTxWarp>
          </a:bodyPr>
          <a:lstStyle>
            <a:lvl1pPr algn="r" defTabSz="930275">
              <a:defRPr sz="1200">
                <a:ea typeface="ＭＳ Ｐゴシック" charset="-128"/>
              </a:defRPr>
            </a:lvl1pPr>
          </a:lstStyle>
          <a:p>
            <a:pPr>
              <a:defRPr/>
            </a:pPr>
            <a:fld id="{6174DC86-4C49-48DB-8852-A367E565D214}" type="slidenum">
              <a:rPr lang="en-US"/>
              <a:pPr>
                <a:defRPr/>
              </a:pPr>
              <a:t>‹#›</a:t>
            </a:fld>
            <a:endParaRPr lang="en-US"/>
          </a:p>
        </p:txBody>
      </p:sp>
    </p:spTree>
    <p:extLst>
      <p:ext uri="{BB962C8B-B14F-4D97-AF65-F5344CB8AC3E}">
        <p14:creationId xmlns:p14="http://schemas.microsoft.com/office/powerpoint/2010/main" val="222739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mn-ea"/>
              </a:defRPr>
            </a:lvl1pPr>
          </a:lstStyle>
          <a:p>
            <a:pPr>
              <a:defRPr/>
            </a:pPr>
            <a:endParaRPr lang="en-US"/>
          </a:p>
        </p:txBody>
      </p:sp>
      <p:sp>
        <p:nvSpPr>
          <p:cNvPr id="23555" name="Rectangle 3"/>
          <p:cNvSpPr>
            <a:spLocks noGrp="1" noChangeArrowheads="1"/>
          </p:cNvSpPr>
          <p:nvPr>
            <p:ph type="dt" idx="1"/>
          </p:nvPr>
        </p:nvSpPr>
        <p:spPr bwMode="auto">
          <a:xfrm>
            <a:off x="3978275" y="0"/>
            <a:ext cx="3043238"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ea typeface="+mn-ea"/>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9380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01675" y="4403725"/>
            <a:ext cx="5619750" cy="417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ea typeface="+mn-ea"/>
              </a:defRPr>
            </a:lvl1pPr>
          </a:lstStyle>
          <a:p>
            <a:pPr>
              <a:defRPr/>
            </a:pPr>
            <a:endParaRPr lang="en-US"/>
          </a:p>
        </p:txBody>
      </p:sp>
      <p:sp>
        <p:nvSpPr>
          <p:cNvPr id="23559" name="Rectangle 7"/>
          <p:cNvSpPr>
            <a:spLocks noGrp="1" noChangeArrowheads="1"/>
          </p:cNvSpPr>
          <p:nvPr>
            <p:ph type="sldNum" sz="quarter" idx="5"/>
          </p:nvPr>
        </p:nvSpPr>
        <p:spPr bwMode="auto">
          <a:xfrm>
            <a:off x="3978275" y="8804275"/>
            <a:ext cx="3043238"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ea typeface="ＭＳ Ｐゴシック" charset="-128"/>
              </a:defRPr>
            </a:lvl1pPr>
          </a:lstStyle>
          <a:p>
            <a:pPr>
              <a:defRPr/>
            </a:pPr>
            <a:fld id="{93F19F33-2ADE-44CC-B13C-FDA5C5477331}" type="slidenum">
              <a:rPr lang="en-US"/>
              <a:pPr>
                <a:defRPr/>
              </a:pPr>
              <a:t>‹#›</a:t>
            </a:fld>
            <a:endParaRPr lang="en-US"/>
          </a:p>
        </p:txBody>
      </p:sp>
    </p:spTree>
    <p:extLst>
      <p:ext uri="{BB962C8B-B14F-4D97-AF65-F5344CB8AC3E}">
        <p14:creationId xmlns:p14="http://schemas.microsoft.com/office/powerpoint/2010/main" val="3392465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ea typeface="ＭＳ Ｐゴシック" pitchFamily="34" charset="-128"/>
              </a:rPr>
              <a:t>fdfsdf</a:t>
            </a: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fld id="{1B1DDAD9-C0AD-46B6-B833-194DD766E32D}" type="slidenum">
              <a:rPr lang="en-US" sz="1200" smtClean="0">
                <a:latin typeface="Times New Roman" pitchFamily="18" charset="0"/>
              </a:rPr>
              <a:pPr/>
              <a:t>2</a:t>
            </a:fld>
            <a:endParaRPr lang="en-US" sz="120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Times New Roman" pitchFamily="18" charset="0"/>
              <a:ea typeface="ＭＳ Ｐゴシック" pitchFamily="34" charset="-128"/>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fld id="{F4946251-2229-4B28-9BC2-E81DAB0948FC}" type="slidenum">
              <a:rPr lang="en-US" sz="1200" smtClean="0">
                <a:latin typeface="Times New Roman" pitchFamily="18" charset="0"/>
              </a:rPr>
              <a:pPr/>
              <a:t>21</a:t>
            </a:fld>
            <a:endParaRPr lang="en-US" sz="12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fld id="{67B076EF-2D23-4239-B58F-E12A27AD0958}" type="slidenum">
              <a:rPr lang="en-US" sz="1200" smtClean="0">
                <a:latin typeface="Times New Roman" pitchFamily="18" charset="0"/>
              </a:rPr>
              <a:pPr/>
              <a:t>22</a:t>
            </a:fld>
            <a:endParaRPr lang="en-US" sz="1200" smtClean="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ea typeface="ＭＳ Ｐゴシック" pitchFamily="34" charset="-128"/>
              </a:rPr>
              <a:t>The error is measured in ulp (units in the last place), that is the values of the results are multiplied by a power of the base such that an error in the last significant place is an error of 1. </a:t>
            </a:r>
          </a:p>
          <a:p>
            <a:pPr eaLnBrk="1" hangingPunct="1"/>
            <a:endParaRPr lang="en-US"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fld id="{172D889E-64D0-4F5E-9B83-229CE9BE9400}" type="slidenum">
              <a:rPr lang="en-US" sz="1200" smtClean="0">
                <a:latin typeface="Times New Roman" pitchFamily="18" charset="0"/>
              </a:rPr>
              <a:pPr/>
              <a:t>24</a:t>
            </a:fld>
            <a:endParaRPr lang="en-US" sz="1200" smtClean="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Times New Roman" pitchFamily="18" charset="0"/>
                <a:ea typeface="ＭＳ Ｐゴシック" pitchFamily="34" charset="-128"/>
              </a:rPr>
              <a:t>The error is measured in ulp (units in the last place), that is the values of the results are multiplied by a power of the base such that an error in the last significant place is an error of 1.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B46E3C3-6768-494D-943A-8EF283BD4A67}" type="slidenum">
              <a:rPr lang="en-US"/>
              <a:pPr>
                <a:defRPr/>
              </a:pPr>
              <a:t>‹#›</a:t>
            </a:fld>
            <a:endParaRPr lang="en-US"/>
          </a:p>
        </p:txBody>
      </p:sp>
    </p:spTree>
    <p:extLst>
      <p:ext uri="{BB962C8B-B14F-4D97-AF65-F5344CB8AC3E}">
        <p14:creationId xmlns:p14="http://schemas.microsoft.com/office/powerpoint/2010/main" val="251013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B856872-F8B3-4619-92B5-C8520C272B5E}" type="slidenum">
              <a:rPr lang="en-US"/>
              <a:pPr>
                <a:defRPr/>
              </a:pPr>
              <a:t>‹#›</a:t>
            </a:fld>
            <a:endParaRPr lang="en-US"/>
          </a:p>
        </p:txBody>
      </p:sp>
    </p:spTree>
    <p:extLst>
      <p:ext uri="{BB962C8B-B14F-4D97-AF65-F5344CB8AC3E}">
        <p14:creationId xmlns:p14="http://schemas.microsoft.com/office/powerpoint/2010/main" val="78922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76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76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D8CA45F-0C5E-4106-A909-FED2EFED6592}" type="slidenum">
              <a:rPr lang="en-US"/>
              <a:pPr>
                <a:defRPr/>
              </a:pPr>
              <a:t>‹#›</a:t>
            </a:fld>
            <a:endParaRPr lang="en-US"/>
          </a:p>
        </p:txBody>
      </p:sp>
    </p:spTree>
    <p:extLst>
      <p:ext uri="{BB962C8B-B14F-4D97-AF65-F5344CB8AC3E}">
        <p14:creationId xmlns:p14="http://schemas.microsoft.com/office/powerpoint/2010/main" val="4204609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914900" y="1524000"/>
            <a:ext cx="4076700" cy="4572000"/>
          </a:xfrm>
        </p:spPr>
        <p:txBody>
          <a:bodyPr/>
          <a:lstStyle/>
          <a:p>
            <a:pPr lvl="0"/>
            <a:endParaRPr lang="en-US" noProof="0" smtClean="0"/>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53BAE4-D04A-42E8-99D8-AB42E4CE7F0A}" type="slidenum">
              <a:rPr lang="en-US"/>
              <a:pPr>
                <a:defRPr/>
              </a:pPr>
              <a:t>‹#›</a:t>
            </a:fld>
            <a:endParaRPr lang="en-US"/>
          </a:p>
        </p:txBody>
      </p:sp>
    </p:spTree>
    <p:extLst>
      <p:ext uri="{BB962C8B-B14F-4D97-AF65-F5344CB8AC3E}">
        <p14:creationId xmlns:p14="http://schemas.microsoft.com/office/powerpoint/2010/main" val="3709035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7A4A8CC-F2AD-4EED-AC7D-FA625BCF2FD5}" type="slidenum">
              <a:rPr lang="en-US"/>
              <a:pPr>
                <a:defRPr/>
              </a:pPr>
              <a:t>‹#›</a:t>
            </a:fld>
            <a:endParaRPr lang="en-US"/>
          </a:p>
        </p:txBody>
      </p:sp>
    </p:spTree>
    <p:extLst>
      <p:ext uri="{BB962C8B-B14F-4D97-AF65-F5344CB8AC3E}">
        <p14:creationId xmlns:p14="http://schemas.microsoft.com/office/powerpoint/2010/main" val="1878631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D768FE6-E19B-476E-8A19-AEC0CED668B5}" type="slidenum">
              <a:rPr lang="en-US"/>
              <a:pPr>
                <a:defRPr/>
              </a:pPr>
              <a:t>‹#›</a:t>
            </a:fld>
            <a:endParaRPr lang="en-US"/>
          </a:p>
        </p:txBody>
      </p:sp>
    </p:spTree>
    <p:extLst>
      <p:ext uri="{BB962C8B-B14F-4D97-AF65-F5344CB8AC3E}">
        <p14:creationId xmlns:p14="http://schemas.microsoft.com/office/powerpoint/2010/main" val="97173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22C4E4A-3F6A-4776-8D04-9FCC803F1B6E}" type="slidenum">
              <a:rPr lang="en-US"/>
              <a:pPr>
                <a:defRPr/>
              </a:pPr>
              <a:t>‹#›</a:t>
            </a:fld>
            <a:endParaRPr lang="en-US"/>
          </a:p>
        </p:txBody>
      </p:sp>
    </p:spTree>
    <p:extLst>
      <p:ext uri="{BB962C8B-B14F-4D97-AF65-F5344CB8AC3E}">
        <p14:creationId xmlns:p14="http://schemas.microsoft.com/office/powerpoint/2010/main" val="83333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D0A3E61E-AD08-41CF-9BF7-D1440F1EE939}" type="slidenum">
              <a:rPr lang="en-US"/>
              <a:pPr>
                <a:defRPr/>
              </a:pPr>
              <a:t>‹#›</a:t>
            </a:fld>
            <a:endParaRPr lang="en-US"/>
          </a:p>
        </p:txBody>
      </p:sp>
    </p:spTree>
    <p:extLst>
      <p:ext uri="{BB962C8B-B14F-4D97-AF65-F5344CB8AC3E}">
        <p14:creationId xmlns:p14="http://schemas.microsoft.com/office/powerpoint/2010/main" val="329915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F32FDED-008D-4F9F-88F0-961C6FA6FD6D}" type="slidenum">
              <a:rPr lang="en-US"/>
              <a:pPr>
                <a:defRPr/>
              </a:pPr>
              <a:t>‹#›</a:t>
            </a:fld>
            <a:endParaRPr lang="en-US"/>
          </a:p>
        </p:txBody>
      </p:sp>
    </p:spTree>
    <p:extLst>
      <p:ext uri="{BB962C8B-B14F-4D97-AF65-F5344CB8AC3E}">
        <p14:creationId xmlns:p14="http://schemas.microsoft.com/office/powerpoint/2010/main" val="2885868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B05BEDD8-0322-4609-9B9D-37682D5F1F3E}" type="slidenum">
              <a:rPr lang="en-US"/>
              <a:pPr>
                <a:defRPr/>
              </a:pPr>
              <a:t>‹#›</a:t>
            </a:fld>
            <a:endParaRPr lang="en-US"/>
          </a:p>
        </p:txBody>
      </p:sp>
    </p:spTree>
    <p:extLst>
      <p:ext uri="{BB962C8B-B14F-4D97-AF65-F5344CB8AC3E}">
        <p14:creationId xmlns:p14="http://schemas.microsoft.com/office/powerpoint/2010/main" val="4219098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EFD4D5E4-F41B-438D-8F38-39BF0C838FCE}" type="slidenum">
              <a:rPr lang="en-US"/>
              <a:pPr>
                <a:defRPr/>
              </a:pPr>
              <a:t>‹#›</a:t>
            </a:fld>
            <a:endParaRPr lang="en-US"/>
          </a:p>
        </p:txBody>
      </p:sp>
    </p:spTree>
    <p:extLst>
      <p:ext uri="{BB962C8B-B14F-4D97-AF65-F5344CB8AC3E}">
        <p14:creationId xmlns:p14="http://schemas.microsoft.com/office/powerpoint/2010/main" val="363099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10D66136-2704-4137-910F-0DE72E1BA408}" type="slidenum">
              <a:rPr lang="en-US"/>
              <a:pPr>
                <a:defRPr/>
              </a:pPr>
              <a:t>‹#›</a:t>
            </a:fld>
            <a:endParaRPr lang="en-US"/>
          </a:p>
        </p:txBody>
      </p:sp>
    </p:spTree>
    <p:extLst>
      <p:ext uri="{BB962C8B-B14F-4D97-AF65-F5344CB8AC3E}">
        <p14:creationId xmlns:p14="http://schemas.microsoft.com/office/powerpoint/2010/main" val="396035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DC4F1F1-903A-4D60-B9C8-A9EA5C972FBE}" type="slidenum">
              <a:rPr lang="en-US"/>
              <a:pPr>
                <a:defRPr/>
              </a:pPr>
              <a:t>‹#›</a:t>
            </a:fld>
            <a:endParaRPr lang="en-US"/>
          </a:p>
        </p:txBody>
      </p:sp>
    </p:spTree>
    <p:extLst>
      <p:ext uri="{BB962C8B-B14F-4D97-AF65-F5344CB8AC3E}">
        <p14:creationId xmlns:p14="http://schemas.microsoft.com/office/powerpoint/2010/main" val="107339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 David Kirk/NVIDIA and Wen-mei W. Hwu, 2007-2012 University of Illinois, Urbana-Champaign</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E5B21C4-4002-42CC-A014-8E07D06CA979}" type="slidenum">
              <a:rPr lang="en-US"/>
              <a:pPr>
                <a:defRPr/>
              </a:pPr>
              <a:t>‹#›</a:t>
            </a:fld>
            <a:endParaRPr lang="en-US"/>
          </a:p>
        </p:txBody>
      </p:sp>
    </p:spTree>
    <p:extLst>
      <p:ext uri="{BB962C8B-B14F-4D97-AF65-F5344CB8AC3E}">
        <p14:creationId xmlns:p14="http://schemas.microsoft.com/office/powerpoint/2010/main" val="3205512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305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248400"/>
            <a:ext cx="434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cs typeface="Times New Roman" pitchFamily="18" charset="0"/>
              </a:defRPr>
            </a:lvl1pPr>
          </a:lstStyle>
          <a:p>
            <a:pPr>
              <a:defRPr/>
            </a:pPr>
            <a:r>
              <a:rPr lang="en-US" smtClean="0"/>
              <a:t>© David Kirk/NVIDIA and Wen-mei W. Hwu, 2007-2012 University of Illinois, Urbana-Champaign</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ea typeface="ＭＳ Ｐゴシック" charset="-128"/>
              </a:defRPr>
            </a:lvl1pPr>
          </a:lstStyle>
          <a:p>
            <a:pPr>
              <a:defRPr/>
            </a:pPr>
            <a:fld id="{1B7AAD9E-861D-4C16-8695-454F0CA75666}" type="slidenum">
              <a:rPr lang="en-US"/>
              <a:pPr>
                <a:defRPr/>
              </a:pPr>
              <a:t>‹#›</a:t>
            </a:fld>
            <a:endParaRPr lang="en-US"/>
          </a:p>
        </p:txBody>
      </p:sp>
      <p:sp>
        <p:nvSpPr>
          <p:cNvPr id="2" name="Line 7"/>
          <p:cNvSpPr>
            <a:spLocks noChangeShapeType="1"/>
          </p:cNvSpPr>
          <p:nvPr userDrawn="1"/>
        </p:nvSpPr>
        <p:spPr bwMode="auto">
          <a:xfrm>
            <a:off x="3048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8"/>
          <p:cNvSpPr>
            <a:spLocks noChangeShapeType="1"/>
          </p:cNvSpPr>
          <p:nvPr userDrawn="1"/>
        </p:nvSpPr>
        <p:spPr bwMode="auto">
          <a:xfrm>
            <a:off x="381000" y="228600"/>
            <a:ext cx="0" cy="64008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dt="0"/>
  <p:txStyles>
    <p:titleStyle>
      <a:lvl1pPr algn="ctr" rtl="0" eaLnBrk="0" fontAlgn="base" hangingPunct="0">
        <a:spcBef>
          <a:spcPct val="0"/>
        </a:spcBef>
        <a:spcAft>
          <a:spcPct val="0"/>
        </a:spcAft>
        <a:defRPr sz="40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0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000">
          <a:solidFill>
            <a:schemeClr val="tx2"/>
          </a:solidFill>
          <a:latin typeface="Times New Roman" charset="0"/>
        </a:defRPr>
      </a:lvl6pPr>
      <a:lvl7pPr marL="914400" algn="ctr" rtl="0" fontAlgn="base">
        <a:spcBef>
          <a:spcPct val="0"/>
        </a:spcBef>
        <a:spcAft>
          <a:spcPct val="0"/>
        </a:spcAft>
        <a:defRPr sz="4000">
          <a:solidFill>
            <a:schemeClr val="tx2"/>
          </a:solidFill>
          <a:latin typeface="Times New Roman" charset="0"/>
        </a:defRPr>
      </a:lvl7pPr>
      <a:lvl8pPr marL="1371600" algn="ctr" rtl="0" fontAlgn="base">
        <a:spcBef>
          <a:spcPct val="0"/>
        </a:spcBef>
        <a:spcAft>
          <a:spcPct val="0"/>
        </a:spcAft>
        <a:defRPr sz="4000">
          <a:solidFill>
            <a:schemeClr val="tx2"/>
          </a:solidFill>
          <a:latin typeface="Times New Roman" charset="0"/>
        </a:defRPr>
      </a:lvl8pPr>
      <a:lvl9pPr marL="1828800" algn="ctr" rtl="0" fontAlgn="base">
        <a:spcBef>
          <a:spcPct val="0"/>
        </a:spcBef>
        <a:spcAft>
          <a:spcPct val="0"/>
        </a:spcAft>
        <a:defRPr sz="40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0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7023FE71-37FE-4E38-9155-B921C1DD1668}" type="slidenum">
              <a:rPr lang="en-US" sz="1400" smtClean="0">
                <a:latin typeface="Times New Roman" pitchFamily="18" charset="0"/>
              </a:rPr>
              <a:pPr eaLnBrk="1" hangingPunct="1"/>
              <a:t>1</a:t>
            </a:fld>
            <a:endParaRPr lang="en-US" sz="1400" smtClean="0">
              <a:latin typeface="Times New Roman" pitchFamily="18" charset="0"/>
            </a:endParaRPr>
          </a:p>
        </p:txBody>
      </p:sp>
      <p:sp>
        <p:nvSpPr>
          <p:cNvPr id="2052" name="Rectangle 2"/>
          <p:cNvSpPr>
            <a:spLocks noGrp="1" noChangeArrowheads="1"/>
          </p:cNvSpPr>
          <p:nvPr>
            <p:ph type="ctrTitle"/>
          </p:nvPr>
        </p:nvSpPr>
        <p:spPr>
          <a:xfrm>
            <a:off x="381000" y="2057400"/>
            <a:ext cx="8382000" cy="2667000"/>
          </a:xfrm>
        </p:spPr>
        <p:txBody>
          <a:bodyPr/>
          <a:lstStyle/>
          <a:p>
            <a:pPr eaLnBrk="1" hangingPunct="1"/>
            <a:r>
              <a:rPr lang="en-US" sz="2000" smtClean="0">
                <a:latin typeface="Arial" charset="0"/>
                <a:ea typeface="Gulim" pitchFamily="34" charset="-127"/>
              </a:rPr>
              <a:t>ECE408</a:t>
            </a:r>
            <a:r>
              <a:rPr lang="en-US" sz="2400" smtClean="0">
                <a:latin typeface="Arial" charset="0"/>
                <a:ea typeface="Gulim" pitchFamily="34" charset="-127"/>
              </a:rPr>
              <a:t/>
            </a:r>
            <a:br>
              <a:rPr lang="en-US" sz="2400" smtClean="0">
                <a:latin typeface="Arial" charset="0"/>
                <a:ea typeface="Gulim" pitchFamily="34" charset="-127"/>
              </a:rPr>
            </a:br>
            <a:r>
              <a:rPr lang="en-US" sz="2400" smtClean="0">
                <a:latin typeface="Arial" charset="0"/>
                <a:ea typeface="Gulim" pitchFamily="34" charset="-127"/>
              </a:rPr>
              <a:t/>
            </a:r>
            <a:br>
              <a:rPr lang="en-US" sz="2400" smtClean="0">
                <a:latin typeface="Arial" charset="0"/>
                <a:ea typeface="Gulim" pitchFamily="34" charset="-127"/>
              </a:rPr>
            </a:br>
            <a:r>
              <a:rPr lang="en-US" sz="2400" smtClean="0">
                <a:ea typeface="Gulim" pitchFamily="34" charset="-127"/>
              </a:rPr>
              <a:t> </a:t>
            </a:r>
            <a:r>
              <a:rPr lang="en-US" sz="2400" smtClean="0">
                <a:latin typeface="Arial" charset="0"/>
                <a:ea typeface="Gulim" pitchFamily="34" charset="-127"/>
                <a:cs typeface="Arial" charset="0"/>
              </a:rPr>
              <a:t>Applied Parallel Programming</a:t>
            </a:r>
            <a:r>
              <a:rPr lang="en-US" sz="2400" smtClean="0">
                <a:latin typeface="Arial" charset="0"/>
                <a:ea typeface="Gulim" pitchFamily="34" charset="-127"/>
              </a:rPr>
              <a:t/>
            </a:r>
            <a:br>
              <a:rPr lang="en-US" sz="2400" smtClean="0">
                <a:latin typeface="Arial" charset="0"/>
                <a:ea typeface="Gulim" pitchFamily="34" charset="-127"/>
              </a:rPr>
            </a:br>
            <a:r>
              <a:rPr lang="en-US" sz="2400" smtClean="0">
                <a:latin typeface="Arial" charset="0"/>
                <a:ea typeface="Gulim" pitchFamily="34" charset="-127"/>
              </a:rPr>
              <a:t/>
            </a:r>
            <a:br>
              <a:rPr lang="en-US" sz="2400" smtClean="0">
                <a:latin typeface="Arial" charset="0"/>
                <a:ea typeface="Gulim" pitchFamily="34" charset="-127"/>
              </a:rPr>
            </a:br>
            <a:r>
              <a:rPr lang="en-US" sz="2400" smtClean="0">
                <a:latin typeface="Arial" charset="0"/>
                <a:ea typeface="Gulim" pitchFamily="34" charset="-127"/>
              </a:rPr>
              <a:t/>
            </a:r>
            <a:br>
              <a:rPr lang="en-US" sz="2400" smtClean="0">
                <a:latin typeface="Arial" charset="0"/>
                <a:ea typeface="Gulim" pitchFamily="34" charset="-127"/>
              </a:rPr>
            </a:br>
            <a:r>
              <a:rPr lang="en-US" sz="3200" smtClean="0">
                <a:ea typeface="ＭＳ Ｐゴシック" pitchFamily="34" charset="-128"/>
              </a:rPr>
              <a:t/>
            </a:r>
            <a:br>
              <a:rPr lang="en-US" sz="3200" smtClean="0">
                <a:ea typeface="ＭＳ Ｐゴシック" pitchFamily="34" charset="-128"/>
              </a:rPr>
            </a:br>
            <a:r>
              <a:rPr lang="en-US" sz="3200" smtClean="0">
                <a:latin typeface="Arial" charset="0"/>
                <a:ea typeface="ＭＳ Ｐゴシック" pitchFamily="34" charset="-128"/>
                <a:cs typeface="Arial" charset="0"/>
              </a:rPr>
              <a:t>Lecture </a:t>
            </a:r>
            <a:r>
              <a:rPr lang="en-US" sz="3200" smtClean="0">
                <a:latin typeface="Arial" charset="0"/>
                <a:ea typeface="ＭＳ Ｐゴシック" pitchFamily="34" charset="-128"/>
                <a:cs typeface="Arial" charset="0"/>
              </a:rPr>
              <a:t>15 </a:t>
            </a:r>
            <a:r>
              <a:rPr lang="en-US" sz="3200" smtClean="0">
                <a:latin typeface="Arial" charset="0"/>
                <a:ea typeface="ＭＳ Ｐゴシック" pitchFamily="34" charset="-128"/>
                <a:cs typeface="Arial" charset="0"/>
              </a:rPr>
              <a:t>- Floating Point Considerations</a:t>
            </a:r>
            <a:endParaRPr lang="en-US" sz="320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EADF64CD-8B46-4E2C-82D3-E49CD870CA8D}" type="slidenum">
              <a:rPr lang="en-US" sz="1400" smtClean="0">
                <a:latin typeface="Times New Roman" pitchFamily="18" charset="0"/>
              </a:rPr>
              <a:pPr eaLnBrk="1" hangingPunct="1"/>
              <a:t>10</a:t>
            </a:fld>
            <a:endParaRPr lang="en-US" sz="1400" smtClean="0">
              <a:latin typeface="Times New Roman" pitchFamily="18" charset="0"/>
            </a:endParaRPr>
          </a:p>
        </p:txBody>
      </p:sp>
      <p:sp>
        <p:nvSpPr>
          <p:cNvPr id="11268" name="Rectangle 2"/>
          <p:cNvSpPr>
            <a:spLocks noGrp="1" noChangeArrowheads="1"/>
          </p:cNvSpPr>
          <p:nvPr>
            <p:ph type="title"/>
          </p:nvPr>
        </p:nvSpPr>
        <p:spPr/>
        <p:txBody>
          <a:bodyPr/>
          <a:lstStyle/>
          <a:p>
            <a:pPr eaLnBrk="1" hangingPunct="1"/>
            <a:r>
              <a:rPr lang="en-US" smtClean="0">
                <a:ea typeface="ＭＳ Ｐゴシック" pitchFamily="34" charset="-128"/>
              </a:rPr>
              <a:t>Flush to Zero</a:t>
            </a:r>
          </a:p>
        </p:txBody>
      </p:sp>
      <p:sp>
        <p:nvSpPr>
          <p:cNvPr id="11269" name="Text Box 3"/>
          <p:cNvSpPr txBox="1">
            <a:spLocks noChangeArrowheads="1"/>
          </p:cNvSpPr>
          <p:nvPr/>
        </p:nvSpPr>
        <p:spPr bwMode="auto">
          <a:xfrm>
            <a:off x="0" y="33718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1270" name="Rectangle 4"/>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1271" name="Rectangle 5"/>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graphicFrame>
        <p:nvGraphicFramePr>
          <p:cNvPr id="524294" name="Group 6"/>
          <p:cNvGraphicFramePr>
            <a:graphicFrameLocks noGrp="1"/>
          </p:cNvGraphicFramePr>
          <p:nvPr>
            <p:ph idx="1"/>
          </p:nvPr>
        </p:nvGraphicFramePr>
        <p:xfrm>
          <a:off x="685800" y="1371600"/>
          <a:ext cx="8305800" cy="5218110"/>
        </p:xfrm>
        <a:graphic>
          <a:graphicData uri="http://schemas.openxmlformats.org/drawingml/2006/table">
            <a:tbl>
              <a:tblPr/>
              <a:tblGrid>
                <a:gridCol w="639763"/>
                <a:gridCol w="673100"/>
                <a:gridCol w="1076325"/>
                <a:gridCol w="1344612"/>
                <a:gridCol w="1076325"/>
                <a:gridCol w="1209675"/>
                <a:gridCol w="1076325"/>
                <a:gridCol w="1209675"/>
              </a:tblGrid>
              <a:tr h="46992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ＭＳ Ｐゴシック" charset="-12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Flush to 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Denormalized</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353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M</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6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100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ea typeface="ＭＳ Ｐゴシック" pitchFamily="34" charset="-128"/>
              </a:rPr>
              <a:t>Why is flushing to zero problematic?</a:t>
            </a:r>
          </a:p>
        </p:txBody>
      </p:sp>
      <p:sp>
        <p:nvSpPr>
          <p:cNvPr id="12291" name="Content Placeholder 5"/>
          <p:cNvSpPr>
            <a:spLocks noGrp="1"/>
          </p:cNvSpPr>
          <p:nvPr>
            <p:ph idx="1"/>
          </p:nvPr>
        </p:nvSpPr>
        <p:spPr/>
        <p:txBody>
          <a:bodyPr/>
          <a:lstStyle/>
          <a:p>
            <a:r>
              <a:rPr lang="en-US" smtClean="0">
                <a:ea typeface="ＭＳ Ｐゴシック" pitchFamily="34" charset="-128"/>
              </a:rPr>
              <a:t>Many physical model calculations work on values that are very close to zero</a:t>
            </a:r>
          </a:p>
          <a:p>
            <a:pPr lvl="1"/>
            <a:r>
              <a:rPr lang="en-US" smtClean="0">
                <a:ea typeface="ＭＳ Ｐゴシック" pitchFamily="34" charset="-128"/>
              </a:rPr>
              <a:t>Dark (but not totally black) sky in movie rendering</a:t>
            </a:r>
          </a:p>
          <a:p>
            <a:pPr lvl="1"/>
            <a:r>
              <a:rPr lang="en-US" smtClean="0">
                <a:ea typeface="ＭＳ Ｐゴシック" pitchFamily="34" charset="-128"/>
              </a:rPr>
              <a:t>Small distance fields in electrostatic potential calculation</a:t>
            </a:r>
          </a:p>
          <a:p>
            <a:pPr lvl="1"/>
            <a:r>
              <a:rPr lang="en-US" smtClean="0">
                <a:ea typeface="ＭＳ Ｐゴシック" pitchFamily="34" charset="-128"/>
              </a:rPr>
              <a:t>…</a:t>
            </a:r>
          </a:p>
          <a:p>
            <a:r>
              <a:rPr lang="en-US" smtClean="0">
                <a:ea typeface="ＭＳ Ｐゴシック" pitchFamily="34" charset="-128"/>
              </a:rPr>
              <a:t>Without Denormalization, these calculations tend to create artifacts that compromise the integrity of the models</a:t>
            </a:r>
          </a:p>
        </p:txBody>
      </p:sp>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22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8A92D26-BABD-47B7-B11C-FFBCBD205E51}" type="slidenum">
              <a:rPr lang="en-US" sz="1400" smtClean="0">
                <a:latin typeface="Times New Roman" pitchFamily="18" charset="0"/>
              </a:rPr>
              <a:pPr eaLnBrk="1" hangingPunct="1"/>
              <a:t>11</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47CCE3BC-AAB8-4144-8147-4ED3CCE3AA36}" type="slidenum">
              <a:rPr lang="en-US" sz="1400" smtClean="0">
                <a:latin typeface="Times New Roman" pitchFamily="18" charset="0"/>
              </a:rPr>
              <a:pPr eaLnBrk="1" hangingPunct="1"/>
              <a:t>12</a:t>
            </a:fld>
            <a:endParaRPr lang="en-US" sz="1400" smtClean="0">
              <a:latin typeface="Times New Roman" pitchFamily="18" charset="0"/>
            </a:endParaRPr>
          </a:p>
        </p:txBody>
      </p:sp>
      <p:sp>
        <p:nvSpPr>
          <p:cNvPr id="13316" name="Rectangle 2"/>
          <p:cNvSpPr>
            <a:spLocks noGrp="1" noChangeArrowheads="1"/>
          </p:cNvSpPr>
          <p:nvPr>
            <p:ph type="title"/>
          </p:nvPr>
        </p:nvSpPr>
        <p:spPr/>
        <p:txBody>
          <a:bodyPr/>
          <a:lstStyle/>
          <a:p>
            <a:pPr eaLnBrk="1" hangingPunct="1"/>
            <a:r>
              <a:rPr lang="en-US" smtClean="0">
                <a:ea typeface="ＭＳ Ｐゴシック" pitchFamily="34" charset="-128"/>
              </a:rPr>
              <a:t>Denormalized Numbers</a:t>
            </a:r>
          </a:p>
        </p:txBody>
      </p:sp>
      <p:sp>
        <p:nvSpPr>
          <p:cNvPr id="13317" name="Rectangle 3"/>
          <p:cNvSpPr>
            <a:spLocks noGrp="1" noChangeArrowheads="1"/>
          </p:cNvSpPr>
          <p:nvPr>
            <p:ph type="body" idx="1"/>
          </p:nvPr>
        </p:nvSpPr>
        <p:spPr/>
        <p:txBody>
          <a:bodyPr/>
          <a:lstStyle/>
          <a:p>
            <a:pPr eaLnBrk="1" hangingPunct="1"/>
            <a:r>
              <a:rPr lang="en-US" smtClean="0">
                <a:ea typeface="ＭＳ Ｐゴシック" pitchFamily="34" charset="-128"/>
              </a:rPr>
              <a:t>The actual method adopted by the IEEE standard is called denromalized numbers or gradual underflow.</a:t>
            </a:r>
          </a:p>
          <a:p>
            <a:pPr lvl="1" eaLnBrk="1" hangingPunct="1"/>
            <a:r>
              <a:rPr lang="en-US" smtClean="0">
                <a:ea typeface="ＭＳ Ｐゴシック" pitchFamily="34" charset="-128"/>
              </a:rPr>
              <a:t>The method relaxes the normalization requirement for numbers very close to 0. </a:t>
            </a:r>
          </a:p>
          <a:p>
            <a:pPr lvl="1" eaLnBrk="1" hangingPunct="1"/>
            <a:r>
              <a:rPr lang="en-US" smtClean="0">
                <a:ea typeface="ＭＳ Ｐゴシック" pitchFamily="34" charset="-128"/>
              </a:rPr>
              <a:t>whenever E=0, the mantissa is no longer assumed to be of the form 1.XX. Rather, it is assumed to be 0.XX. In general, if the n-bit exponent is 0, the value is</a:t>
            </a:r>
          </a:p>
          <a:p>
            <a:pPr lvl="2" eaLnBrk="1" hangingPunct="1"/>
            <a:r>
              <a:rPr lang="en-US" smtClean="0">
                <a:ea typeface="ＭＳ Ｐゴシック" pitchFamily="34" charset="-128"/>
              </a:rPr>
              <a:t>0.M * 2 </a:t>
            </a:r>
            <a:r>
              <a:rPr lang="en-US" baseline="30000" smtClean="0">
                <a:ea typeface="ＭＳ Ｐゴシック" pitchFamily="34" charset="-128"/>
              </a:rPr>
              <a:t>- 2 ^(n-1)</a:t>
            </a:r>
            <a:r>
              <a:rPr lang="en-US" smtClean="0">
                <a:ea typeface="ＭＳ Ｐゴシック" pitchFamily="34" charset="-128"/>
              </a:rPr>
              <a:t> + 2</a:t>
            </a:r>
          </a:p>
        </p:txBody>
      </p:sp>
      <p:sp>
        <p:nvSpPr>
          <p:cNvPr id="13318" name="Line 4"/>
          <p:cNvSpPr>
            <a:spLocks noChangeShapeType="1"/>
          </p:cNvSpPr>
          <p:nvPr/>
        </p:nvSpPr>
        <p:spPr bwMode="auto">
          <a:xfrm>
            <a:off x="1447800" y="5257800"/>
            <a:ext cx="60340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9" name="Text Box 5"/>
          <p:cNvSpPr txBox="1">
            <a:spLocks noChangeArrowheads="1"/>
          </p:cNvSpPr>
          <p:nvPr/>
        </p:nvSpPr>
        <p:spPr bwMode="auto">
          <a:xfrm>
            <a:off x="1355725" y="52578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3320" name="Text Box 6"/>
          <p:cNvSpPr txBox="1">
            <a:spLocks noChangeArrowheads="1"/>
          </p:cNvSpPr>
          <p:nvPr/>
        </p:nvSpPr>
        <p:spPr bwMode="auto">
          <a:xfrm>
            <a:off x="2813050" y="5329238"/>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1</a:t>
            </a:r>
            <a:endParaRPr lang="en-US">
              <a:latin typeface="Times New Roman" pitchFamily="18" charset="0"/>
              <a:cs typeface="Times New Roman" pitchFamily="18" charset="0"/>
            </a:endParaRPr>
          </a:p>
        </p:txBody>
      </p:sp>
      <p:sp>
        <p:nvSpPr>
          <p:cNvPr id="13321" name="Text Box 7"/>
          <p:cNvSpPr txBox="1">
            <a:spLocks noChangeArrowheads="1"/>
          </p:cNvSpPr>
          <p:nvPr/>
        </p:nvSpPr>
        <p:spPr bwMode="auto">
          <a:xfrm>
            <a:off x="4319588" y="53149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2</a:t>
            </a:r>
            <a:endParaRPr lang="en-US">
              <a:latin typeface="Times New Roman" pitchFamily="18" charset="0"/>
              <a:cs typeface="Times New Roman" pitchFamily="18" charset="0"/>
            </a:endParaRPr>
          </a:p>
        </p:txBody>
      </p:sp>
      <p:sp>
        <p:nvSpPr>
          <p:cNvPr id="13322" name="Text Box 8"/>
          <p:cNvSpPr txBox="1">
            <a:spLocks noChangeArrowheads="1"/>
          </p:cNvSpPr>
          <p:nvPr/>
        </p:nvSpPr>
        <p:spPr bwMode="auto">
          <a:xfrm>
            <a:off x="5783263" y="5329238"/>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3</a:t>
            </a:r>
            <a:endParaRPr lang="en-US">
              <a:latin typeface="Times New Roman" pitchFamily="18" charset="0"/>
              <a:cs typeface="Times New Roman" pitchFamily="18" charset="0"/>
            </a:endParaRPr>
          </a:p>
        </p:txBody>
      </p:sp>
      <p:sp>
        <p:nvSpPr>
          <p:cNvPr id="13323" name="AutoShape 9"/>
          <p:cNvSpPr>
            <a:spLocks noChangeArrowheads="1"/>
          </p:cNvSpPr>
          <p:nvPr/>
        </p:nvSpPr>
        <p:spPr bwMode="auto">
          <a:xfrm>
            <a:off x="144780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4" name="AutoShape 10"/>
          <p:cNvSpPr>
            <a:spLocks noChangeArrowheads="1"/>
          </p:cNvSpPr>
          <p:nvPr/>
        </p:nvSpPr>
        <p:spPr bwMode="auto">
          <a:xfrm>
            <a:off x="1812925"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5" name="AutoShape 11"/>
          <p:cNvSpPr>
            <a:spLocks noChangeArrowheads="1"/>
          </p:cNvSpPr>
          <p:nvPr/>
        </p:nvSpPr>
        <p:spPr bwMode="auto">
          <a:xfrm>
            <a:off x="217805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6" name="AutoShape 12"/>
          <p:cNvSpPr>
            <a:spLocks noChangeArrowheads="1"/>
          </p:cNvSpPr>
          <p:nvPr/>
        </p:nvSpPr>
        <p:spPr bwMode="auto">
          <a:xfrm>
            <a:off x="2544763"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7" name="AutoShape 13"/>
          <p:cNvSpPr>
            <a:spLocks noChangeArrowheads="1"/>
          </p:cNvSpPr>
          <p:nvPr/>
        </p:nvSpPr>
        <p:spPr bwMode="auto">
          <a:xfrm>
            <a:off x="2909888"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8" name="AutoShape 14"/>
          <p:cNvSpPr>
            <a:spLocks noChangeArrowheads="1"/>
          </p:cNvSpPr>
          <p:nvPr/>
        </p:nvSpPr>
        <p:spPr bwMode="auto">
          <a:xfrm>
            <a:off x="327660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29" name="AutoShape 15"/>
          <p:cNvSpPr>
            <a:spLocks noChangeArrowheads="1"/>
          </p:cNvSpPr>
          <p:nvPr/>
        </p:nvSpPr>
        <p:spPr bwMode="auto">
          <a:xfrm>
            <a:off x="3641725"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0" name="AutoShape 16"/>
          <p:cNvSpPr>
            <a:spLocks noChangeArrowheads="1"/>
          </p:cNvSpPr>
          <p:nvPr/>
        </p:nvSpPr>
        <p:spPr bwMode="auto">
          <a:xfrm>
            <a:off x="400685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1" name="AutoShape 17"/>
          <p:cNvSpPr>
            <a:spLocks noChangeArrowheads="1"/>
          </p:cNvSpPr>
          <p:nvPr/>
        </p:nvSpPr>
        <p:spPr bwMode="auto">
          <a:xfrm>
            <a:off x="4373563"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2" name="AutoShape 18"/>
          <p:cNvSpPr>
            <a:spLocks noChangeArrowheads="1"/>
          </p:cNvSpPr>
          <p:nvPr/>
        </p:nvSpPr>
        <p:spPr bwMode="auto">
          <a:xfrm>
            <a:off x="510540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3" name="AutoShape 19"/>
          <p:cNvSpPr>
            <a:spLocks noChangeArrowheads="1"/>
          </p:cNvSpPr>
          <p:nvPr/>
        </p:nvSpPr>
        <p:spPr bwMode="auto">
          <a:xfrm>
            <a:off x="5835650"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4" name="AutoShape 20"/>
          <p:cNvSpPr>
            <a:spLocks noChangeArrowheads="1"/>
          </p:cNvSpPr>
          <p:nvPr/>
        </p:nvSpPr>
        <p:spPr bwMode="auto">
          <a:xfrm>
            <a:off x="6567488"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5" name="AutoShape 21"/>
          <p:cNvSpPr>
            <a:spLocks noChangeArrowheads="1"/>
          </p:cNvSpPr>
          <p:nvPr/>
        </p:nvSpPr>
        <p:spPr bwMode="auto">
          <a:xfrm>
            <a:off x="7348538" y="51657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3336" name="Rectangle 22"/>
          <p:cNvSpPr>
            <a:spLocks noChangeArrowheads="1"/>
          </p:cNvSpPr>
          <p:nvPr/>
        </p:nvSpPr>
        <p:spPr bwMode="auto">
          <a:xfrm>
            <a:off x="0" y="3230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3337" name="Rectangle 23"/>
          <p:cNvSpPr>
            <a:spLocks noChangeArrowheads="1"/>
          </p:cNvSpPr>
          <p:nvPr/>
        </p:nvSpPr>
        <p:spPr bwMode="auto">
          <a:xfrm>
            <a:off x="0" y="3230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553AD95D-00B3-4276-ACA6-AA733EDFF2A8}" type="slidenum">
              <a:rPr lang="en-US" sz="1400" smtClean="0">
                <a:latin typeface="Times New Roman" pitchFamily="18" charset="0"/>
              </a:rPr>
              <a:pPr eaLnBrk="1" hangingPunct="1"/>
              <a:t>13</a:t>
            </a:fld>
            <a:endParaRPr lang="en-US" sz="1400" smtClean="0">
              <a:latin typeface="Times New Roman" pitchFamily="18" charset="0"/>
            </a:endParaRPr>
          </a:p>
        </p:txBody>
      </p:sp>
      <p:sp>
        <p:nvSpPr>
          <p:cNvPr id="14340" name="Rectangle 2"/>
          <p:cNvSpPr>
            <a:spLocks noGrp="1" noChangeArrowheads="1"/>
          </p:cNvSpPr>
          <p:nvPr>
            <p:ph type="title"/>
          </p:nvPr>
        </p:nvSpPr>
        <p:spPr/>
        <p:txBody>
          <a:bodyPr/>
          <a:lstStyle/>
          <a:p>
            <a:pPr eaLnBrk="1" hangingPunct="1"/>
            <a:r>
              <a:rPr lang="en-US" smtClean="0">
                <a:ea typeface="ＭＳ Ｐゴシック" pitchFamily="34" charset="-128"/>
              </a:rPr>
              <a:t>Denormalization</a:t>
            </a:r>
          </a:p>
        </p:txBody>
      </p:sp>
      <p:sp>
        <p:nvSpPr>
          <p:cNvPr id="14341" name="Text Box 3"/>
          <p:cNvSpPr txBox="1">
            <a:spLocks noChangeArrowheads="1"/>
          </p:cNvSpPr>
          <p:nvPr/>
        </p:nvSpPr>
        <p:spPr bwMode="auto">
          <a:xfrm>
            <a:off x="0" y="33718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4342" name="Rectangle 4"/>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4343" name="Rectangle 5"/>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graphicFrame>
        <p:nvGraphicFramePr>
          <p:cNvPr id="526342" name="Group 6"/>
          <p:cNvGraphicFramePr>
            <a:graphicFrameLocks noGrp="1"/>
          </p:cNvGraphicFramePr>
          <p:nvPr>
            <p:ph idx="1"/>
          </p:nvPr>
        </p:nvGraphicFramePr>
        <p:xfrm>
          <a:off x="685800" y="1371600"/>
          <a:ext cx="8305800" cy="5218110"/>
        </p:xfrm>
        <a:graphic>
          <a:graphicData uri="http://schemas.openxmlformats.org/drawingml/2006/table">
            <a:tbl>
              <a:tblPr/>
              <a:tblGrid>
                <a:gridCol w="639763"/>
                <a:gridCol w="673100"/>
                <a:gridCol w="1076325"/>
                <a:gridCol w="1344612"/>
                <a:gridCol w="1076325"/>
                <a:gridCol w="1209675"/>
                <a:gridCol w="1076325"/>
                <a:gridCol w="1209675"/>
              </a:tblGrid>
              <a:tr h="469929">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ＭＳ Ｐゴシック" charset="-128"/>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Flush to Zero</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Denormalized</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353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M</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row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53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72">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6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6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100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ea typeface="ＭＳ Ｐゴシック" pitchFamily="34" charset="-128"/>
              </a:rPr>
              <a:t>IEEE 754 Format and Precision</a:t>
            </a:r>
          </a:p>
        </p:txBody>
      </p:sp>
      <p:sp>
        <p:nvSpPr>
          <p:cNvPr id="15363" name="Content Placeholder 5"/>
          <p:cNvSpPr>
            <a:spLocks noGrp="1"/>
          </p:cNvSpPr>
          <p:nvPr>
            <p:ph idx="1"/>
          </p:nvPr>
        </p:nvSpPr>
        <p:spPr>
          <a:xfrm>
            <a:off x="685800" y="1524000"/>
            <a:ext cx="8382000" cy="4572000"/>
          </a:xfrm>
        </p:spPr>
        <p:txBody>
          <a:bodyPr/>
          <a:lstStyle/>
          <a:p>
            <a:r>
              <a:rPr lang="en-US" smtClean="0">
                <a:ea typeface="ＭＳ Ｐゴシック" pitchFamily="34" charset="-128"/>
              </a:rPr>
              <a:t>Single Precision </a:t>
            </a:r>
          </a:p>
          <a:p>
            <a:pPr lvl="1"/>
            <a:r>
              <a:rPr lang="en-US" smtClean="0">
                <a:ea typeface="ＭＳ Ｐゴシック" pitchFamily="34" charset="-128"/>
              </a:rPr>
              <a:t>1 bit sign, 8 bit exponent (bias-127 excess), 23 bit fraction</a:t>
            </a:r>
          </a:p>
          <a:p>
            <a:pPr lvl="1"/>
            <a:endParaRPr lang="en-US" smtClean="0">
              <a:ea typeface="ＭＳ Ｐゴシック" pitchFamily="34" charset="-128"/>
            </a:endParaRPr>
          </a:p>
          <a:p>
            <a:r>
              <a:rPr lang="en-US" smtClean="0">
                <a:ea typeface="ＭＳ Ｐゴシック" pitchFamily="34" charset="-128"/>
              </a:rPr>
              <a:t>Double Precision</a:t>
            </a:r>
          </a:p>
          <a:p>
            <a:pPr lvl="1"/>
            <a:r>
              <a:rPr lang="en-US" smtClean="0">
                <a:ea typeface="ＭＳ Ｐゴシック" pitchFamily="34" charset="-128"/>
              </a:rPr>
              <a:t>1 bit sign, 11 bit exponent (1023-bias excess), 52 bit fraction</a:t>
            </a:r>
          </a:p>
          <a:p>
            <a:pPr lvl="1"/>
            <a:r>
              <a:rPr lang="en-US" smtClean="0">
                <a:ea typeface="ＭＳ Ｐゴシック" pitchFamily="34" charset="-128"/>
              </a:rPr>
              <a:t>The largest error for representing a number is reduced to 1/2</a:t>
            </a:r>
            <a:r>
              <a:rPr lang="en-US" baseline="30000" smtClean="0">
                <a:ea typeface="ＭＳ Ｐゴシック" pitchFamily="34" charset="-128"/>
              </a:rPr>
              <a:t>29 </a:t>
            </a:r>
            <a:r>
              <a:rPr lang="en-US" smtClean="0">
                <a:ea typeface="ＭＳ Ｐゴシック" pitchFamily="34" charset="-128"/>
              </a:rPr>
              <a:t>of single precision representation</a:t>
            </a:r>
          </a:p>
        </p:txBody>
      </p:sp>
      <p:sp>
        <p:nvSpPr>
          <p:cNvPr id="1536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8560CE97-9D51-45D8-A59D-A175609D9CE7}" type="slidenum">
              <a:rPr lang="en-US" sz="1400" smtClean="0">
                <a:latin typeface="Times New Roman" pitchFamily="18" charset="0"/>
              </a:rPr>
              <a:pPr eaLnBrk="1" hangingPunct="1"/>
              <a:t>14</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76200"/>
            <a:ext cx="8305800" cy="838200"/>
          </a:xfrm>
        </p:spPr>
        <p:txBody>
          <a:bodyPr/>
          <a:lstStyle/>
          <a:p>
            <a:r>
              <a:rPr lang="en-US" smtClean="0">
                <a:ea typeface="ＭＳ Ｐゴシック" pitchFamily="34" charset="-128"/>
              </a:rPr>
              <a:t>Special Bit Patterns</a:t>
            </a:r>
          </a:p>
        </p:txBody>
      </p:sp>
      <p:sp>
        <p:nvSpPr>
          <p:cNvPr id="1638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638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5A246431-E33D-411C-9F4E-701A6A0E5EA7}" type="slidenum">
              <a:rPr lang="en-US" sz="1400" smtClean="0">
                <a:latin typeface="Times New Roman" pitchFamily="18" charset="0"/>
              </a:rPr>
              <a:pPr eaLnBrk="1" hangingPunct="1"/>
              <a:t>15</a:t>
            </a:fld>
            <a:endParaRPr lang="en-US" sz="1400" smtClean="0">
              <a:latin typeface="Times New Roman" pitchFamily="18" charset="0"/>
            </a:endParaRPr>
          </a:p>
        </p:txBody>
      </p:sp>
      <p:graphicFrame>
        <p:nvGraphicFramePr>
          <p:cNvPr id="6" name="Table 5"/>
          <p:cNvGraphicFramePr>
            <a:graphicFrameLocks noGrp="1"/>
          </p:cNvGraphicFramePr>
          <p:nvPr/>
        </p:nvGraphicFramePr>
        <p:xfrm>
          <a:off x="2286000" y="762000"/>
          <a:ext cx="5105399" cy="2667000"/>
        </p:xfrm>
        <a:graphic>
          <a:graphicData uri="http://schemas.openxmlformats.org/drawingml/2006/table">
            <a:tbl>
              <a:tblPr firstRow="1" firstCol="1" bandRow="1" bandCol="1">
                <a:tableStyleId>{5C22544A-7EE6-4342-B048-85BDC9FD1C3A}</a:tableStyleId>
              </a:tblPr>
              <a:tblGrid>
                <a:gridCol w="1538579"/>
                <a:gridCol w="1487967"/>
                <a:gridCol w="2078853"/>
              </a:tblGrid>
              <a:tr h="533400">
                <a:tc>
                  <a:txBody>
                    <a:bodyPr/>
                    <a:lstStyle/>
                    <a:p>
                      <a:pPr marL="0" marR="0">
                        <a:spcBef>
                          <a:spcPts val="0"/>
                        </a:spcBef>
                        <a:spcAft>
                          <a:spcPts val="0"/>
                        </a:spcAft>
                      </a:pPr>
                      <a:r>
                        <a:rPr lang="en-US" sz="1600" dirty="0">
                          <a:effectLst/>
                        </a:rPr>
                        <a:t>exponent</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mantissa</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meaning</a:t>
                      </a:r>
                      <a:endParaRPr lang="en-US" sz="1600" dirty="0">
                        <a:effectLst/>
                        <a:latin typeface="Times New Roman"/>
                        <a:ea typeface="Times New Roman"/>
                      </a:endParaRPr>
                    </a:p>
                  </a:txBody>
                  <a:tcPr marL="68580" marR="68580" marT="0" marB="0"/>
                </a:tc>
              </a:tr>
              <a:tr h="533400">
                <a:tc>
                  <a:txBody>
                    <a:bodyPr/>
                    <a:lstStyle/>
                    <a:p>
                      <a:pPr marL="0" marR="0">
                        <a:spcBef>
                          <a:spcPts val="0"/>
                        </a:spcBef>
                        <a:spcAft>
                          <a:spcPts val="0"/>
                        </a:spcAft>
                      </a:pPr>
                      <a:r>
                        <a:rPr lang="en-US" sz="1600" dirty="0">
                          <a:effectLst/>
                        </a:rPr>
                        <a:t>11…1</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 0</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NaN</a:t>
                      </a:r>
                      <a:endParaRPr lang="en-US" sz="1600">
                        <a:effectLst/>
                        <a:latin typeface="Times New Roman"/>
                        <a:ea typeface="Times New Roman"/>
                      </a:endParaRPr>
                    </a:p>
                  </a:txBody>
                  <a:tcPr marL="68580" marR="68580" marT="0" marB="0"/>
                </a:tc>
              </a:tr>
              <a:tr h="533400">
                <a:tc>
                  <a:txBody>
                    <a:bodyPr/>
                    <a:lstStyle/>
                    <a:p>
                      <a:pPr marL="0" marR="0">
                        <a:spcBef>
                          <a:spcPts val="0"/>
                        </a:spcBef>
                        <a:spcAft>
                          <a:spcPts val="0"/>
                        </a:spcAft>
                      </a:pPr>
                      <a:r>
                        <a:rPr lang="en-US" sz="1600">
                          <a:effectLst/>
                        </a:rPr>
                        <a:t>11…1</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=0</a:t>
                      </a:r>
                      <a:endParaRPr lang="en-US" sz="1600" dirty="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(-1)</a:t>
                      </a:r>
                      <a:r>
                        <a:rPr lang="en-US" sz="1600" baseline="30000" dirty="0">
                          <a:effectLst/>
                        </a:rPr>
                        <a:t>S </a:t>
                      </a:r>
                      <a:r>
                        <a:rPr lang="en-US" sz="1600" dirty="0">
                          <a:effectLst/>
                        </a:rPr>
                        <a:t>* ∞</a:t>
                      </a:r>
                      <a:endParaRPr lang="en-US" sz="1600" dirty="0">
                        <a:effectLst/>
                        <a:latin typeface="Times New Roman"/>
                        <a:ea typeface="Times New Roman"/>
                      </a:endParaRPr>
                    </a:p>
                  </a:txBody>
                  <a:tcPr marL="68580" marR="68580" marT="0" marB="0"/>
                </a:tc>
              </a:tr>
              <a:tr h="533400">
                <a:tc>
                  <a:txBody>
                    <a:bodyPr/>
                    <a:lstStyle/>
                    <a:p>
                      <a:pPr marL="0" marR="0">
                        <a:spcBef>
                          <a:spcPts val="0"/>
                        </a:spcBef>
                        <a:spcAft>
                          <a:spcPts val="0"/>
                        </a:spcAft>
                      </a:pPr>
                      <a:r>
                        <a:rPr lang="en-US" sz="1600">
                          <a:effectLst/>
                        </a:rPr>
                        <a:t>00…0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err="1">
                          <a:effectLst/>
                        </a:rPr>
                        <a:t>denormalized</a:t>
                      </a:r>
                      <a:endParaRPr lang="en-US" sz="1600" dirty="0">
                        <a:effectLst/>
                        <a:latin typeface="Times New Roman"/>
                        <a:ea typeface="Times New Roman"/>
                      </a:endParaRPr>
                    </a:p>
                  </a:txBody>
                  <a:tcPr marL="68580" marR="68580" marT="0" marB="0"/>
                </a:tc>
              </a:tr>
              <a:tr h="533400">
                <a:tc>
                  <a:txBody>
                    <a:bodyPr/>
                    <a:lstStyle/>
                    <a:p>
                      <a:pPr marL="0" marR="0">
                        <a:spcBef>
                          <a:spcPts val="0"/>
                        </a:spcBef>
                        <a:spcAft>
                          <a:spcPts val="0"/>
                        </a:spcAft>
                      </a:pPr>
                      <a:r>
                        <a:rPr lang="en-US" sz="1600">
                          <a:effectLst/>
                        </a:rPr>
                        <a:t>00…0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a:effectLst/>
                        </a:rPr>
                        <a:t>=0</a:t>
                      </a:r>
                      <a:endParaRPr lang="en-US" sz="1600">
                        <a:effectLst/>
                        <a:latin typeface="Times New Roman"/>
                        <a:ea typeface="Times New Roman"/>
                      </a:endParaRPr>
                    </a:p>
                  </a:txBody>
                  <a:tcPr marL="68580" marR="68580" marT="0" marB="0"/>
                </a:tc>
                <a:tc>
                  <a:txBody>
                    <a:bodyPr/>
                    <a:lstStyle/>
                    <a:p>
                      <a:pPr marL="0" marR="0">
                        <a:spcBef>
                          <a:spcPts val="0"/>
                        </a:spcBef>
                        <a:spcAft>
                          <a:spcPts val="0"/>
                        </a:spcAft>
                      </a:pPr>
                      <a:r>
                        <a:rPr lang="en-US" sz="1600" dirty="0">
                          <a:effectLst/>
                        </a:rPr>
                        <a:t>0</a:t>
                      </a:r>
                      <a:endParaRPr lang="en-US" sz="1600" dirty="0">
                        <a:effectLst/>
                        <a:latin typeface="Times New Roman"/>
                        <a:ea typeface="Times New Roman"/>
                      </a:endParaRPr>
                    </a:p>
                  </a:txBody>
                  <a:tcPr marL="68580" marR="68580" marT="0" marB="0"/>
                </a:tc>
              </a:tr>
            </a:tbl>
          </a:graphicData>
        </a:graphic>
      </p:graphicFrame>
      <p:sp>
        <p:nvSpPr>
          <p:cNvPr id="16415" name="Content Placeholder 6"/>
          <p:cNvSpPr>
            <a:spLocks noGrp="1"/>
          </p:cNvSpPr>
          <p:nvPr>
            <p:ph idx="1"/>
          </p:nvPr>
        </p:nvSpPr>
        <p:spPr>
          <a:xfrm>
            <a:off x="533400" y="3429000"/>
            <a:ext cx="8610600" cy="3352800"/>
          </a:xfrm>
          <a:solidFill>
            <a:schemeClr val="bg1"/>
          </a:solidFill>
        </p:spPr>
        <p:txBody>
          <a:bodyPr/>
          <a:lstStyle/>
          <a:p>
            <a:r>
              <a:rPr lang="en-US" sz="2400" smtClean="0">
                <a:ea typeface="ＭＳ Ｐゴシック" pitchFamily="34" charset="-128"/>
              </a:rPr>
              <a:t>An ∞ can be created by overflow, e.g., divided by zero. Any representable number divided by +∞ or -∞ results in 0.</a:t>
            </a:r>
          </a:p>
          <a:p>
            <a:r>
              <a:rPr lang="en-US" sz="2400" smtClean="0">
                <a:ea typeface="ＭＳ Ｐゴシック" pitchFamily="34" charset="-128"/>
              </a:rPr>
              <a:t>NaN (Not a Number) is generated by operations whose input values do not make sense, for example, 0/0, 0*∞, ∞/∞, ∞ - ∞.</a:t>
            </a:r>
          </a:p>
          <a:p>
            <a:pPr lvl="1"/>
            <a:r>
              <a:rPr lang="en-US" sz="2000" smtClean="0">
                <a:ea typeface="ＭＳ Ｐゴシック" pitchFamily="34" charset="-128"/>
              </a:rPr>
              <a:t>also used to for data that have not been properly initialized in a program. </a:t>
            </a:r>
          </a:p>
          <a:p>
            <a:pPr lvl="1"/>
            <a:r>
              <a:rPr lang="en-US" sz="2000" smtClean="0">
                <a:ea typeface="ＭＳ Ｐゴシック" pitchFamily="34" charset="-128"/>
              </a:rPr>
              <a:t>Signaling NaN’s (SNaNs) are represented with most significant mantissa bit cleared whereas </a:t>
            </a:r>
          </a:p>
          <a:p>
            <a:pPr lvl="1"/>
            <a:r>
              <a:rPr lang="en-US" sz="2000" smtClean="0">
                <a:ea typeface="ＭＳ Ｐゴシック" pitchFamily="34" charset="-128"/>
              </a:rPr>
              <a:t>Quiet NaN’s are represented with most significant mantissa bit set.</a:t>
            </a:r>
            <a:endParaRPr lang="en-US" smtClean="0">
              <a:ea typeface="ＭＳ Ｐゴシック" pitchFamily="34" charset="-128"/>
            </a:endParaRPr>
          </a:p>
          <a:p>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ea typeface="ＭＳ Ｐゴシック" pitchFamily="34" charset="-128"/>
              </a:rPr>
              <a:t>Floating Point Accuracy and Rounding</a:t>
            </a:r>
          </a:p>
        </p:txBody>
      </p:sp>
      <p:sp>
        <p:nvSpPr>
          <p:cNvPr id="17411" name="Content Placeholder 2"/>
          <p:cNvSpPr>
            <a:spLocks noGrp="1"/>
          </p:cNvSpPr>
          <p:nvPr>
            <p:ph idx="1"/>
          </p:nvPr>
        </p:nvSpPr>
        <p:spPr/>
        <p:txBody>
          <a:bodyPr/>
          <a:lstStyle/>
          <a:p>
            <a:r>
              <a:rPr lang="en-US" smtClean="0">
                <a:ea typeface="ＭＳ Ｐゴシック" pitchFamily="34" charset="-128"/>
              </a:rPr>
              <a:t>The accuracy of a floating point arithmetic operation is measured by the maximal error introduced by the operation. </a:t>
            </a:r>
          </a:p>
          <a:p>
            <a:r>
              <a:rPr lang="en-US" smtClean="0">
                <a:ea typeface="ＭＳ Ｐゴシック" pitchFamily="34" charset="-128"/>
              </a:rPr>
              <a:t>The most common source of error in floating point arithmetic is when the operation generates a result that cannot be exactly represented and thus requires rounding. </a:t>
            </a:r>
          </a:p>
          <a:p>
            <a:r>
              <a:rPr lang="en-US" smtClean="0">
                <a:ea typeface="ＭＳ Ｐゴシック" pitchFamily="34" charset="-128"/>
              </a:rPr>
              <a:t>Rounding occurs if the mantissa of the result value needs too many bits to be represented exactly. </a:t>
            </a:r>
          </a:p>
        </p:txBody>
      </p:sp>
      <p:sp>
        <p:nvSpPr>
          <p:cNvPr id="1741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741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CEA338DC-E458-4AD2-B0DF-4928E1E14EB3}" type="slidenum">
              <a:rPr lang="en-US" sz="1400" smtClean="0">
                <a:latin typeface="Times New Roman" pitchFamily="18" charset="0"/>
              </a:rPr>
              <a:pPr eaLnBrk="1" hangingPunct="1"/>
              <a:t>16</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ea typeface="ＭＳ Ｐゴシック" pitchFamily="34" charset="-128"/>
              </a:rPr>
              <a:t>Rounding and Error</a:t>
            </a:r>
          </a:p>
        </p:txBody>
      </p:sp>
      <p:sp>
        <p:nvSpPr>
          <p:cNvPr id="3" name="Content Placeholder 2"/>
          <p:cNvSpPr>
            <a:spLocks noGrp="1"/>
          </p:cNvSpPr>
          <p:nvPr>
            <p:ph idx="1"/>
          </p:nvPr>
        </p:nvSpPr>
        <p:spPr/>
        <p:txBody>
          <a:bodyPr/>
          <a:lstStyle/>
          <a:p>
            <a:pPr>
              <a:defRPr/>
            </a:pPr>
            <a:r>
              <a:rPr lang="en-US" dirty="0" smtClean="0"/>
              <a:t>Assume our 5-bit representation, consider</a:t>
            </a:r>
          </a:p>
          <a:p>
            <a:pPr marL="0" indent="0">
              <a:buFontTx/>
              <a:buNone/>
              <a:defRPr/>
            </a:pPr>
            <a:endParaRPr lang="en-US" sz="1200" dirty="0" smtClean="0"/>
          </a:p>
          <a:p>
            <a:pPr marL="0" indent="0">
              <a:buFontTx/>
              <a:buNone/>
              <a:defRPr/>
            </a:pPr>
            <a:r>
              <a:rPr lang="en-US" dirty="0"/>
              <a:t>	</a:t>
            </a:r>
            <a:r>
              <a:rPr lang="en-US" dirty="0" smtClean="0"/>
              <a:t>1.0*2</a:t>
            </a:r>
            <a:r>
              <a:rPr lang="en-US" baseline="30000" dirty="0" smtClean="0"/>
              <a:t>-2</a:t>
            </a:r>
            <a:r>
              <a:rPr lang="en-US" dirty="0" smtClean="0"/>
              <a:t> (0, 00, 01) + 1.00*2</a:t>
            </a:r>
            <a:r>
              <a:rPr lang="en-US" baseline="30000" dirty="0" smtClean="0"/>
              <a:t>1 </a:t>
            </a:r>
            <a:r>
              <a:rPr lang="en-US" dirty="0" smtClean="0"/>
              <a:t> (0, 10, 00)</a:t>
            </a:r>
          </a:p>
          <a:p>
            <a:pPr marL="0" indent="0">
              <a:buFontTx/>
              <a:buNone/>
              <a:defRPr/>
            </a:pPr>
            <a:endParaRPr lang="en-US" sz="1200" dirty="0"/>
          </a:p>
          <a:p>
            <a:pPr>
              <a:defRPr/>
            </a:pPr>
            <a:r>
              <a:rPr lang="en-US" dirty="0" smtClean="0"/>
              <a:t>The hardware needs to shift the mantissa bits in order to align the correct bits with equal place value with each other</a:t>
            </a:r>
          </a:p>
          <a:p>
            <a:pPr lvl="1">
              <a:defRPr/>
            </a:pPr>
            <a:endParaRPr lang="en-US" sz="1200" dirty="0" smtClean="0"/>
          </a:p>
          <a:p>
            <a:pPr marL="0" indent="0">
              <a:buFontTx/>
              <a:buNone/>
              <a:defRPr/>
            </a:pPr>
            <a:r>
              <a:rPr lang="en-US" dirty="0" smtClean="0"/>
              <a:t>	0.001*2</a:t>
            </a:r>
            <a:r>
              <a:rPr lang="en-US" baseline="30000" dirty="0" smtClean="0"/>
              <a:t>1</a:t>
            </a:r>
            <a:r>
              <a:rPr lang="en-US" dirty="0" smtClean="0"/>
              <a:t> (0, 00, 0001) + 1.00*2</a:t>
            </a:r>
            <a:r>
              <a:rPr lang="en-US" baseline="30000" dirty="0" smtClean="0"/>
              <a:t>1 </a:t>
            </a:r>
            <a:r>
              <a:rPr lang="en-US" dirty="0" smtClean="0"/>
              <a:t> (0, 10, 00)</a:t>
            </a:r>
          </a:p>
          <a:p>
            <a:pPr marL="0" indent="0" algn="ctr">
              <a:buFontTx/>
              <a:buNone/>
              <a:defRPr/>
            </a:pPr>
            <a:r>
              <a:rPr lang="en-US" dirty="0" smtClean="0"/>
              <a:t>    The ideal result would be 1.001 * 2</a:t>
            </a:r>
            <a:r>
              <a:rPr lang="en-US" baseline="30000" dirty="0" smtClean="0"/>
              <a:t>1</a:t>
            </a:r>
            <a:r>
              <a:rPr lang="en-US" dirty="0" smtClean="0"/>
              <a:t> (0, 10, 001) but this would require 3 mantissa bits!</a:t>
            </a:r>
          </a:p>
          <a:p>
            <a:pPr marL="0" indent="0">
              <a:buFontTx/>
              <a:buNone/>
              <a:defRPr/>
            </a:pPr>
            <a:endParaRPr lang="en-US" dirty="0"/>
          </a:p>
          <a:p>
            <a:pPr marL="0" indent="0">
              <a:buFontTx/>
              <a:buNone/>
              <a:defRPr/>
            </a:pPr>
            <a:r>
              <a:rPr lang="en-US" dirty="0"/>
              <a:t> </a:t>
            </a:r>
            <a:r>
              <a:rPr lang="en-US" dirty="0" smtClean="0"/>
              <a:t>   </a:t>
            </a:r>
            <a:endParaRPr lang="en-US" dirty="0"/>
          </a:p>
          <a:p>
            <a:pPr marL="0" indent="0">
              <a:buFontTx/>
              <a:buNone/>
              <a:defRPr/>
            </a:pPr>
            <a:endParaRPr lang="en-US" dirty="0"/>
          </a:p>
          <a:p>
            <a:pPr marL="0" indent="0">
              <a:buFontTx/>
              <a:buNone/>
              <a:defRPr/>
            </a:pPr>
            <a:endParaRPr lang="en-US" dirty="0" smtClean="0"/>
          </a:p>
        </p:txBody>
      </p:sp>
      <p:sp>
        <p:nvSpPr>
          <p:cNvPr id="184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84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6B0A38D-36CD-453F-AD5C-7597DF19E743}" type="slidenum">
              <a:rPr lang="en-US" sz="1400" smtClean="0">
                <a:latin typeface="Times New Roman" pitchFamily="18" charset="0"/>
              </a:rPr>
              <a:pPr eaLnBrk="1" hangingPunct="1"/>
              <a:t>17</a:t>
            </a:fld>
            <a:endParaRPr lang="en-US" sz="1400" smtClean="0">
              <a:latin typeface="Times New Roman" pitchFamily="18" charset="0"/>
            </a:endParaRPr>
          </a:p>
        </p:txBody>
      </p:sp>
      <p:sp>
        <p:nvSpPr>
          <p:cNvPr id="18438" name="TextBox 5"/>
          <p:cNvSpPr txBox="1">
            <a:spLocks noChangeArrowheads="1"/>
          </p:cNvSpPr>
          <p:nvPr/>
        </p:nvSpPr>
        <p:spPr bwMode="auto">
          <a:xfrm>
            <a:off x="3200400" y="2667000"/>
            <a:ext cx="1123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a:solidFill>
                  <a:srgbClr val="FF0000"/>
                </a:solidFill>
              </a:rPr>
              <a:t>denorm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ea typeface="ＭＳ Ｐゴシック" pitchFamily="34" charset="-128"/>
              </a:rPr>
              <a:t>Rounding and Error</a:t>
            </a:r>
          </a:p>
        </p:txBody>
      </p:sp>
      <p:sp>
        <p:nvSpPr>
          <p:cNvPr id="3" name="Content Placeholder 2"/>
          <p:cNvSpPr>
            <a:spLocks noGrp="1"/>
          </p:cNvSpPr>
          <p:nvPr>
            <p:ph idx="1"/>
          </p:nvPr>
        </p:nvSpPr>
        <p:spPr/>
        <p:txBody>
          <a:bodyPr/>
          <a:lstStyle/>
          <a:p>
            <a:pPr>
              <a:defRPr/>
            </a:pPr>
            <a:r>
              <a:rPr lang="en-US" dirty="0" smtClean="0"/>
              <a:t>In some cases, the hardware may only perform the operation on a limited number of bits for speed and area cost reasons</a:t>
            </a:r>
          </a:p>
          <a:p>
            <a:pPr lvl="1">
              <a:defRPr/>
            </a:pPr>
            <a:r>
              <a:rPr lang="en-US" dirty="0" smtClean="0"/>
              <a:t>An adder may only have 3 bit positions in our example so the first operand would be treated as a 0.00</a:t>
            </a:r>
          </a:p>
          <a:p>
            <a:pPr lvl="1">
              <a:defRPr/>
            </a:pPr>
            <a:endParaRPr lang="en-US" sz="1200" dirty="0" smtClean="0"/>
          </a:p>
          <a:p>
            <a:pPr marL="457200" lvl="1" indent="0">
              <a:buFontTx/>
              <a:buNone/>
              <a:defRPr/>
            </a:pPr>
            <a:r>
              <a:rPr lang="en-US" dirty="0"/>
              <a:t>	</a:t>
            </a:r>
            <a:r>
              <a:rPr lang="en-US" dirty="0" smtClean="0"/>
              <a:t>0.00</a:t>
            </a:r>
            <a:r>
              <a:rPr lang="en-US" dirty="0" smtClean="0">
                <a:solidFill>
                  <a:schemeClr val="bg1">
                    <a:lumMod val="85000"/>
                  </a:schemeClr>
                </a:solidFill>
              </a:rPr>
              <a:t>1</a:t>
            </a:r>
            <a:r>
              <a:rPr lang="en-US" dirty="0" smtClean="0"/>
              <a:t>*2</a:t>
            </a:r>
            <a:r>
              <a:rPr lang="en-US" baseline="30000" dirty="0" smtClean="0"/>
              <a:t>1</a:t>
            </a:r>
            <a:r>
              <a:rPr lang="en-US" dirty="0" smtClean="0"/>
              <a:t> (0, 00, 000</a:t>
            </a:r>
            <a:r>
              <a:rPr lang="en-US" dirty="0" smtClean="0">
                <a:solidFill>
                  <a:schemeClr val="bg1">
                    <a:lumMod val="85000"/>
                  </a:schemeClr>
                </a:solidFill>
              </a:rPr>
              <a:t>1</a:t>
            </a:r>
            <a:r>
              <a:rPr lang="en-US" dirty="0" smtClean="0"/>
              <a:t>) + 1.00*2</a:t>
            </a:r>
            <a:r>
              <a:rPr lang="en-US" baseline="30000" dirty="0" smtClean="0"/>
              <a:t>1 </a:t>
            </a:r>
            <a:r>
              <a:rPr lang="en-US" dirty="0" smtClean="0"/>
              <a:t> (0, 10, 00)</a:t>
            </a:r>
          </a:p>
          <a:p>
            <a:pPr lvl="1">
              <a:defRPr/>
            </a:pPr>
            <a:endParaRPr lang="en-US" dirty="0" smtClean="0"/>
          </a:p>
          <a:p>
            <a:pPr>
              <a:defRPr/>
            </a:pPr>
            <a:endParaRPr lang="en-US" dirty="0" smtClean="0"/>
          </a:p>
          <a:p>
            <a:pPr lvl="1">
              <a:defRPr/>
            </a:pPr>
            <a:endParaRPr lang="en-US" dirty="0"/>
          </a:p>
        </p:txBody>
      </p:sp>
      <p:sp>
        <p:nvSpPr>
          <p:cNvPr id="1946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946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426D2125-0047-4298-B022-EA35C4E58319}" type="slidenum">
              <a:rPr lang="en-US" sz="1400" smtClean="0">
                <a:latin typeface="Times New Roman" pitchFamily="18" charset="0"/>
              </a:rPr>
              <a:pPr eaLnBrk="1" hangingPunct="1"/>
              <a:t>18</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ea typeface="ＭＳ Ｐゴシック" pitchFamily="34" charset="-128"/>
              </a:rPr>
              <a:t>Error Measure </a:t>
            </a:r>
          </a:p>
        </p:txBody>
      </p:sp>
      <p:sp>
        <p:nvSpPr>
          <p:cNvPr id="20483" name="Content Placeholder 2"/>
          <p:cNvSpPr>
            <a:spLocks noGrp="1"/>
          </p:cNvSpPr>
          <p:nvPr>
            <p:ph idx="1"/>
          </p:nvPr>
        </p:nvSpPr>
        <p:spPr/>
        <p:txBody>
          <a:bodyPr/>
          <a:lstStyle/>
          <a:p>
            <a:r>
              <a:rPr lang="en-US" smtClean="0">
                <a:ea typeface="ＭＳ Ｐゴシック" pitchFamily="34" charset="-128"/>
              </a:rPr>
              <a:t>If an hardware adder has at least two more bit positions than the total (both implicit and explicit) number of mantissa bits, the error would never be more than half of the place value of the mantissa</a:t>
            </a:r>
          </a:p>
          <a:p>
            <a:pPr lvl="1"/>
            <a:r>
              <a:rPr lang="en-US" smtClean="0">
                <a:ea typeface="ＭＳ Ｐゴシック" pitchFamily="34" charset="-128"/>
              </a:rPr>
              <a:t>0.001 in our 5-bit format</a:t>
            </a:r>
          </a:p>
          <a:p>
            <a:pPr lvl="1"/>
            <a:endParaRPr lang="en-US" smtClean="0">
              <a:ea typeface="ＭＳ Ｐゴシック" pitchFamily="34" charset="-128"/>
            </a:endParaRPr>
          </a:p>
          <a:p>
            <a:r>
              <a:rPr lang="en-US" smtClean="0">
                <a:ea typeface="ＭＳ Ｐゴシック" pitchFamily="34" charset="-128"/>
              </a:rPr>
              <a:t>We refer to this as 0.5 ULP (Units in the Last Place).</a:t>
            </a:r>
          </a:p>
          <a:p>
            <a:pPr lvl="1"/>
            <a:r>
              <a:rPr lang="en-US" smtClean="0">
                <a:ea typeface="ＭＳ Ｐゴシック" pitchFamily="34" charset="-128"/>
              </a:rPr>
              <a:t>If the hardware is designed to perform arithmetic and rounding operations perfectly, the most error that one should introduce should be no more than 0.5 ULP. </a:t>
            </a:r>
          </a:p>
          <a:p>
            <a:pPr lvl="1"/>
            <a:r>
              <a:rPr lang="en-US" smtClean="0">
                <a:ea typeface="ＭＳ Ｐゴシック" pitchFamily="34" charset="-128"/>
              </a:rPr>
              <a:t>The error is actually limited by the precision for this case.</a:t>
            </a:r>
          </a:p>
        </p:txBody>
      </p:sp>
      <p:sp>
        <p:nvSpPr>
          <p:cNvPr id="2048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048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2B24FB5C-E0A7-4C70-A428-BBCE2BFCF8DD}" type="slidenum">
              <a:rPr lang="en-US" sz="1400" smtClean="0">
                <a:latin typeface="Times New Roman" pitchFamily="18" charset="0"/>
              </a:rPr>
              <a:pPr eaLnBrk="1" hangingPunct="1"/>
              <a:t>19</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30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B7AD8AA-09B0-4BBF-B78E-F06318AD1075}" type="slidenum">
              <a:rPr lang="en-US" sz="1400" smtClean="0">
                <a:latin typeface="Times New Roman" pitchFamily="18" charset="0"/>
              </a:rPr>
              <a:pPr eaLnBrk="1" hangingPunct="1"/>
              <a:t>2</a:t>
            </a:fld>
            <a:endParaRPr lang="en-US" sz="1400" smtClean="0">
              <a:latin typeface="Times New Roman" pitchFamily="18" charset="0"/>
            </a:endParaRPr>
          </a:p>
        </p:txBody>
      </p:sp>
      <p:sp>
        <p:nvSpPr>
          <p:cNvPr id="3076" name="Rectangle 2"/>
          <p:cNvSpPr>
            <a:spLocks noGrp="1" noChangeArrowheads="1"/>
          </p:cNvSpPr>
          <p:nvPr>
            <p:ph type="title"/>
          </p:nvPr>
        </p:nvSpPr>
        <p:spPr/>
        <p:txBody>
          <a:bodyPr/>
          <a:lstStyle/>
          <a:p>
            <a:pPr eaLnBrk="1" hangingPunct="1"/>
            <a:r>
              <a:rPr lang="en-US" smtClean="0">
                <a:ea typeface="ＭＳ Ｐゴシック" pitchFamily="34" charset="-128"/>
              </a:rPr>
              <a:t>Objective</a:t>
            </a:r>
          </a:p>
        </p:txBody>
      </p:sp>
      <p:sp>
        <p:nvSpPr>
          <p:cNvPr id="3077" name="Rectangle 3"/>
          <p:cNvSpPr>
            <a:spLocks noGrp="1" noChangeArrowheads="1"/>
          </p:cNvSpPr>
          <p:nvPr>
            <p:ph type="body" idx="1"/>
          </p:nvPr>
        </p:nvSpPr>
        <p:spPr>
          <a:xfrm>
            <a:off x="838200" y="1219200"/>
            <a:ext cx="8305800" cy="4800600"/>
          </a:xfrm>
        </p:spPr>
        <p:txBody>
          <a:bodyPr/>
          <a:lstStyle/>
          <a:p>
            <a:pPr marL="974725" lvl="1" indent="-403225" eaLnBrk="1" hangingPunct="1">
              <a:lnSpc>
                <a:spcPct val="90000"/>
              </a:lnSpc>
              <a:buFontTx/>
              <a:buNone/>
            </a:pPr>
            <a:endParaRPr lang="en-US" smtClean="0">
              <a:ea typeface="ＭＳ Ｐゴシック" pitchFamily="34" charset="-128"/>
            </a:endParaRPr>
          </a:p>
          <a:p>
            <a:pPr marL="457200" indent="-457200" eaLnBrk="1" hangingPunct="1">
              <a:lnSpc>
                <a:spcPct val="90000"/>
              </a:lnSpc>
            </a:pPr>
            <a:r>
              <a:rPr lang="en-US" smtClean="0">
                <a:ea typeface="ＭＳ Ｐゴシック" pitchFamily="34" charset="-128"/>
              </a:rPr>
              <a:t>To understand the fundamentals of floating-point representation</a:t>
            </a:r>
          </a:p>
          <a:p>
            <a:pPr marL="457200" indent="-457200" eaLnBrk="1" hangingPunct="1">
              <a:lnSpc>
                <a:spcPct val="90000"/>
              </a:lnSpc>
            </a:pPr>
            <a:r>
              <a:rPr lang="en-US" smtClean="0">
                <a:ea typeface="ＭＳ Ｐゴシック" pitchFamily="34" charset="-128"/>
              </a:rPr>
              <a:t>To know the IEEE-754 Floating Point Standard</a:t>
            </a:r>
          </a:p>
          <a:p>
            <a:pPr marL="457200" indent="-457200" eaLnBrk="1" hangingPunct="1">
              <a:lnSpc>
                <a:spcPct val="90000"/>
              </a:lnSpc>
            </a:pPr>
            <a:r>
              <a:rPr lang="en-US" smtClean="0">
                <a:ea typeface="ＭＳ Ｐゴシック" pitchFamily="34" charset="-128"/>
              </a:rPr>
              <a:t>CUDA GPU Floating-point speed, accuracy and precision</a:t>
            </a:r>
          </a:p>
          <a:p>
            <a:pPr marL="974725" lvl="1" indent="-403225" eaLnBrk="1" hangingPunct="1">
              <a:lnSpc>
                <a:spcPct val="90000"/>
              </a:lnSpc>
            </a:pPr>
            <a:r>
              <a:rPr lang="en-US" smtClean="0">
                <a:ea typeface="ＭＳ Ｐゴシック" pitchFamily="34" charset="-128"/>
              </a:rPr>
              <a:t>Cause of errors</a:t>
            </a:r>
          </a:p>
          <a:p>
            <a:pPr marL="974725" lvl="1" indent="-403225" eaLnBrk="1" hangingPunct="1">
              <a:lnSpc>
                <a:spcPct val="90000"/>
              </a:lnSpc>
            </a:pPr>
            <a:r>
              <a:rPr lang="en-US" smtClean="0">
                <a:ea typeface="ＭＳ Ｐゴシック" pitchFamily="34" charset="-128"/>
              </a:rPr>
              <a:t>Algorithm considerations</a:t>
            </a:r>
          </a:p>
          <a:p>
            <a:pPr marL="974725" lvl="1" indent="-403225" eaLnBrk="1" hangingPunct="1">
              <a:lnSpc>
                <a:spcPct val="90000"/>
              </a:lnSpc>
            </a:pPr>
            <a:r>
              <a:rPr lang="en-US" smtClean="0">
                <a:ea typeface="ＭＳ Ｐゴシック" pitchFamily="34" charset="-128"/>
              </a:rPr>
              <a:t>Deviations from IEEE-754</a:t>
            </a:r>
          </a:p>
          <a:p>
            <a:pPr marL="974725" lvl="1" indent="-403225" eaLnBrk="1" hangingPunct="1">
              <a:lnSpc>
                <a:spcPct val="90000"/>
              </a:lnSpc>
            </a:pPr>
            <a:r>
              <a:rPr lang="en-US" smtClean="0">
                <a:ea typeface="ＭＳ Ｐゴシック" pitchFamily="34" charset="-128"/>
              </a:rPr>
              <a:t>Accuracy of device runtime functions </a:t>
            </a:r>
          </a:p>
          <a:p>
            <a:pPr marL="974725" lvl="1" indent="-403225" eaLnBrk="1" hangingPunct="1">
              <a:lnSpc>
                <a:spcPct val="90000"/>
              </a:lnSpc>
            </a:pPr>
            <a:r>
              <a:rPr lang="en-US" smtClean="0">
                <a:ea typeface="ＭＳ Ｐゴシック" pitchFamily="34" charset="-128"/>
              </a:rPr>
              <a:t>-fastmath compiler option</a:t>
            </a:r>
          </a:p>
          <a:p>
            <a:pPr marL="974725" lvl="1" indent="-403225" eaLnBrk="1" hangingPunct="1">
              <a:lnSpc>
                <a:spcPct val="90000"/>
              </a:lnSpc>
            </a:pPr>
            <a:r>
              <a:rPr lang="en-US" smtClean="0">
                <a:ea typeface="ＭＳ Ｐゴシック" pitchFamily="34" charset="-128"/>
              </a:rPr>
              <a:t>Future performance considerations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pitchFamily="34" charset="-128"/>
              </a:rPr>
              <a:t>Order of operations matters.</a:t>
            </a:r>
          </a:p>
        </p:txBody>
      </p:sp>
      <p:sp>
        <p:nvSpPr>
          <p:cNvPr id="21507" name="Content Placeholder 2"/>
          <p:cNvSpPr>
            <a:spLocks noGrp="1"/>
          </p:cNvSpPr>
          <p:nvPr>
            <p:ph idx="1"/>
          </p:nvPr>
        </p:nvSpPr>
        <p:spPr/>
        <p:txBody>
          <a:bodyPr/>
          <a:lstStyle/>
          <a:p>
            <a:r>
              <a:rPr lang="en-US" smtClean="0">
                <a:ea typeface="ＭＳ Ｐゴシック" pitchFamily="34" charset="-128"/>
              </a:rPr>
              <a:t>Floating Point operations are not strictly associative</a:t>
            </a:r>
          </a:p>
          <a:p>
            <a:r>
              <a:rPr lang="en-US" smtClean="0">
                <a:ea typeface="ＭＳ Ｐゴシック" pitchFamily="34" charset="-128"/>
              </a:rPr>
              <a:t>The root cause is that some times a very small number can disappear when added to or subtracted from a very large number.</a:t>
            </a:r>
          </a:p>
          <a:p>
            <a:pPr lvl="1"/>
            <a:r>
              <a:rPr lang="en-US" smtClean="0">
                <a:ea typeface="ＭＳ Ｐゴシック" pitchFamily="34" charset="-128"/>
              </a:rPr>
              <a:t>(Large + Small) + Small </a:t>
            </a:r>
            <a:r>
              <a:rPr lang="en-US" smtClean="0">
                <a:ea typeface="ＭＳ Ｐゴシック" pitchFamily="34" charset="-128"/>
                <a:cs typeface="Times New Roman" pitchFamily="18" charset="0"/>
              </a:rPr>
              <a:t>≠ Large + (Small + Small)</a:t>
            </a:r>
          </a:p>
          <a:p>
            <a:endParaRPr lang="en-US" smtClean="0">
              <a:ea typeface="ＭＳ Ｐゴシック" pitchFamily="34" charset="-128"/>
            </a:endParaRPr>
          </a:p>
        </p:txBody>
      </p:sp>
      <p:sp>
        <p:nvSpPr>
          <p:cNvPr id="2150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150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51FB213F-7529-497D-B9A3-D6D3F48A0252}" type="slidenum">
              <a:rPr lang="en-US" sz="1400" smtClean="0">
                <a:latin typeface="Times New Roman" pitchFamily="18" charset="0"/>
              </a:rPr>
              <a:pPr eaLnBrk="1" hangingPunct="1"/>
              <a:t>20</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ea typeface="ＭＳ Ｐゴシック" pitchFamily="34" charset="-128"/>
              </a:rPr>
              <a:t>Algorithm Considerations</a:t>
            </a:r>
          </a:p>
        </p:txBody>
      </p:sp>
      <p:sp>
        <p:nvSpPr>
          <p:cNvPr id="3" name="Content Placeholder 2"/>
          <p:cNvSpPr>
            <a:spLocks noGrp="1"/>
          </p:cNvSpPr>
          <p:nvPr>
            <p:ph idx="1"/>
          </p:nvPr>
        </p:nvSpPr>
        <p:spPr/>
        <p:txBody>
          <a:bodyPr/>
          <a:lstStyle/>
          <a:p>
            <a:pPr>
              <a:defRPr/>
            </a:pPr>
            <a:r>
              <a:rPr lang="en-US" dirty="0" smtClean="0"/>
              <a:t>Sequential sum</a:t>
            </a:r>
          </a:p>
          <a:p>
            <a:pPr marL="457200" lvl="1" indent="0">
              <a:buFontTx/>
              <a:buNone/>
              <a:defRPr/>
            </a:pPr>
            <a:r>
              <a:rPr lang="en-US" dirty="0"/>
              <a:t> </a:t>
            </a:r>
            <a:r>
              <a:rPr lang="en-US" dirty="0" smtClean="0"/>
              <a:t>      1.00*2</a:t>
            </a:r>
            <a:r>
              <a:rPr lang="en-US" baseline="30000" dirty="0" smtClean="0"/>
              <a:t>0</a:t>
            </a:r>
            <a:r>
              <a:rPr lang="en-US" dirty="0" smtClean="0"/>
              <a:t> </a:t>
            </a:r>
            <a:r>
              <a:rPr lang="en-US" dirty="0"/>
              <a:t>+1.00*2</a:t>
            </a:r>
            <a:r>
              <a:rPr lang="en-US" baseline="30000" dirty="0"/>
              <a:t>0</a:t>
            </a:r>
            <a:r>
              <a:rPr lang="en-US" dirty="0"/>
              <a:t> + 1.00*2</a:t>
            </a:r>
            <a:r>
              <a:rPr lang="en-US" baseline="30000" dirty="0"/>
              <a:t>-2 </a:t>
            </a:r>
            <a:r>
              <a:rPr lang="en-US" dirty="0"/>
              <a:t>+ 1.00*2</a:t>
            </a:r>
            <a:r>
              <a:rPr lang="en-US" baseline="30000" dirty="0"/>
              <a:t>-2  </a:t>
            </a:r>
            <a:r>
              <a:rPr lang="en-US" dirty="0" smtClean="0"/>
              <a:t>                             </a:t>
            </a:r>
          </a:p>
          <a:p>
            <a:pPr marL="457200" lvl="1" indent="0">
              <a:buFontTx/>
              <a:buNone/>
              <a:defRPr/>
            </a:pPr>
            <a:r>
              <a:rPr lang="en-US" dirty="0" smtClean="0"/>
              <a:t>    = </a:t>
            </a:r>
            <a:r>
              <a:rPr lang="en-US" dirty="0"/>
              <a:t>1.00*2</a:t>
            </a:r>
            <a:r>
              <a:rPr lang="en-US" baseline="30000" dirty="0"/>
              <a:t>1</a:t>
            </a:r>
            <a:r>
              <a:rPr lang="en-US" dirty="0"/>
              <a:t> + 1.00*2</a:t>
            </a:r>
            <a:r>
              <a:rPr lang="en-US" baseline="30000" dirty="0"/>
              <a:t>-2 </a:t>
            </a:r>
            <a:r>
              <a:rPr lang="en-US" dirty="0"/>
              <a:t>+ 1.00*2</a:t>
            </a:r>
            <a:r>
              <a:rPr lang="en-US" baseline="30000" dirty="0"/>
              <a:t>-2  </a:t>
            </a:r>
            <a:endParaRPr lang="en-US" baseline="30000" dirty="0" smtClean="0"/>
          </a:p>
          <a:p>
            <a:pPr marL="457200" lvl="1" indent="0">
              <a:buFontTx/>
              <a:buNone/>
              <a:defRPr/>
            </a:pPr>
            <a:r>
              <a:rPr lang="en-US" baseline="30000" dirty="0"/>
              <a:t> </a:t>
            </a:r>
            <a:r>
              <a:rPr lang="en-US" baseline="30000" dirty="0" smtClean="0"/>
              <a:t>     </a:t>
            </a:r>
            <a:r>
              <a:rPr lang="en-US" dirty="0" smtClean="0"/>
              <a:t>= </a:t>
            </a:r>
            <a:r>
              <a:rPr lang="en-US" dirty="0"/>
              <a:t>1.00*2</a:t>
            </a:r>
            <a:r>
              <a:rPr lang="en-US" baseline="30000" dirty="0"/>
              <a:t>1</a:t>
            </a:r>
            <a:r>
              <a:rPr lang="en-US" dirty="0"/>
              <a:t> + 1.00*2</a:t>
            </a:r>
            <a:r>
              <a:rPr lang="en-US" baseline="30000" dirty="0"/>
              <a:t>-2 </a:t>
            </a:r>
            <a:endParaRPr lang="en-US" baseline="30000" dirty="0" smtClean="0"/>
          </a:p>
          <a:p>
            <a:pPr marL="457200" lvl="1" indent="0">
              <a:buFontTx/>
              <a:buNone/>
              <a:defRPr/>
            </a:pPr>
            <a:r>
              <a:rPr lang="en-US" baseline="30000" dirty="0"/>
              <a:t> </a:t>
            </a:r>
            <a:r>
              <a:rPr lang="en-US" baseline="30000" dirty="0" smtClean="0"/>
              <a:t>     </a:t>
            </a:r>
            <a:r>
              <a:rPr lang="en-US" dirty="0" smtClean="0"/>
              <a:t>= </a:t>
            </a:r>
            <a:r>
              <a:rPr lang="en-US" dirty="0"/>
              <a:t>1.00*2</a:t>
            </a:r>
            <a:r>
              <a:rPr lang="en-US" baseline="30000" dirty="0"/>
              <a:t>1</a:t>
            </a:r>
            <a:endParaRPr lang="en-US" dirty="0"/>
          </a:p>
          <a:p>
            <a:pPr>
              <a:defRPr/>
            </a:pPr>
            <a:r>
              <a:rPr lang="en-US" dirty="0" smtClean="0"/>
              <a:t>Parallel reduction</a:t>
            </a:r>
          </a:p>
          <a:p>
            <a:pPr marL="0" indent="0">
              <a:buFontTx/>
              <a:buNone/>
              <a:defRPr/>
            </a:pPr>
            <a:r>
              <a:rPr lang="en-US" dirty="0"/>
              <a:t>	</a:t>
            </a:r>
            <a:r>
              <a:rPr lang="en-US" sz="2400" dirty="0" smtClean="0"/>
              <a:t>(</a:t>
            </a:r>
            <a:r>
              <a:rPr lang="en-US" sz="2400" dirty="0"/>
              <a:t>1.00*2</a:t>
            </a:r>
            <a:r>
              <a:rPr lang="en-US" sz="2400" baseline="30000" dirty="0"/>
              <a:t>0</a:t>
            </a:r>
            <a:r>
              <a:rPr lang="en-US" sz="2400" dirty="0"/>
              <a:t> +1.00*2</a:t>
            </a:r>
            <a:r>
              <a:rPr lang="en-US" sz="2400" baseline="30000" dirty="0"/>
              <a:t>0</a:t>
            </a:r>
            <a:r>
              <a:rPr lang="en-US" sz="2400" dirty="0"/>
              <a:t>) + (1.00*2</a:t>
            </a:r>
            <a:r>
              <a:rPr lang="en-US" sz="2400" baseline="30000" dirty="0"/>
              <a:t>-2 </a:t>
            </a:r>
            <a:r>
              <a:rPr lang="en-US" sz="2400" dirty="0"/>
              <a:t>+ 1.00*2</a:t>
            </a:r>
            <a:r>
              <a:rPr lang="en-US" sz="2400" baseline="30000" dirty="0"/>
              <a:t>-2 </a:t>
            </a:r>
            <a:r>
              <a:rPr lang="en-US" sz="2400" dirty="0"/>
              <a:t>)</a:t>
            </a:r>
            <a:r>
              <a:rPr lang="en-US" sz="2400" baseline="30000" dirty="0"/>
              <a:t> </a:t>
            </a:r>
            <a:endParaRPr lang="en-US" sz="2400" baseline="30000" dirty="0" smtClean="0"/>
          </a:p>
          <a:p>
            <a:pPr marL="0" indent="0">
              <a:buFontTx/>
              <a:buNone/>
              <a:defRPr/>
            </a:pPr>
            <a:r>
              <a:rPr lang="en-US" sz="2400" baseline="30000" dirty="0"/>
              <a:t> </a:t>
            </a:r>
            <a:r>
              <a:rPr lang="en-US" sz="2400" baseline="30000" dirty="0" smtClean="0"/>
              <a:t>           </a:t>
            </a:r>
            <a:r>
              <a:rPr lang="en-US" sz="2400" dirty="0" smtClean="0"/>
              <a:t>= </a:t>
            </a:r>
            <a:r>
              <a:rPr lang="en-US" sz="2400" dirty="0"/>
              <a:t>1.00*2</a:t>
            </a:r>
            <a:r>
              <a:rPr lang="en-US" sz="2400" baseline="30000" dirty="0"/>
              <a:t>1</a:t>
            </a:r>
            <a:r>
              <a:rPr lang="en-US" sz="2400" dirty="0"/>
              <a:t> + 1.00*2</a:t>
            </a:r>
            <a:r>
              <a:rPr lang="en-US" sz="2400" baseline="30000" dirty="0"/>
              <a:t>-1 </a:t>
            </a:r>
            <a:endParaRPr lang="en-US" sz="2400" dirty="0"/>
          </a:p>
          <a:p>
            <a:pPr marL="0" indent="0">
              <a:buFontTx/>
              <a:buNone/>
              <a:defRPr/>
            </a:pPr>
            <a:r>
              <a:rPr lang="en-US" sz="2400" dirty="0" smtClean="0"/>
              <a:t>        = </a:t>
            </a:r>
            <a:r>
              <a:rPr lang="en-US" sz="2400" dirty="0"/>
              <a:t>1.0</a:t>
            </a:r>
            <a:r>
              <a:rPr lang="en-US" sz="2400" u="sng" dirty="0"/>
              <a:t>1</a:t>
            </a:r>
            <a:r>
              <a:rPr lang="en-US" sz="2400" dirty="0"/>
              <a:t>*2</a:t>
            </a:r>
            <a:r>
              <a:rPr lang="en-US" sz="2400" baseline="30000" dirty="0"/>
              <a:t>1</a:t>
            </a:r>
            <a:endParaRPr lang="en-US" sz="2400" dirty="0"/>
          </a:p>
          <a:p>
            <a:pPr marL="0" indent="0">
              <a:buFontTx/>
              <a:buNone/>
              <a:defRPr/>
            </a:pPr>
            <a:endParaRPr lang="en-US" dirty="0" smtClean="0"/>
          </a:p>
          <a:p>
            <a:pPr lvl="1">
              <a:defRPr/>
            </a:pPr>
            <a:endParaRPr lang="en-US" dirty="0"/>
          </a:p>
        </p:txBody>
      </p:sp>
      <p:sp>
        <p:nvSpPr>
          <p:cNvPr id="2253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253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26183659-63B9-4060-B749-4A4E9CDA9D52}" type="slidenum">
              <a:rPr lang="en-US" sz="1400" smtClean="0">
                <a:latin typeface="Times New Roman" pitchFamily="18" charset="0"/>
              </a:rPr>
              <a:pPr eaLnBrk="1" hangingPunct="1"/>
              <a:t>21</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359EB80C-95D1-47C9-A517-B8D85D8ED3D5}" type="slidenum">
              <a:rPr lang="en-US" sz="1400" smtClean="0">
                <a:latin typeface="Times New Roman" pitchFamily="18" charset="0"/>
              </a:rPr>
              <a:pPr eaLnBrk="1" hangingPunct="1"/>
              <a:t>22</a:t>
            </a:fld>
            <a:endParaRPr lang="en-US" sz="1400" smtClean="0">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smtClean="0">
                <a:ea typeface="ＭＳ Ｐゴシック" pitchFamily="34" charset="-128"/>
              </a:rPr>
              <a:t>Runtime Math Library</a:t>
            </a:r>
          </a:p>
        </p:txBody>
      </p:sp>
      <p:sp>
        <p:nvSpPr>
          <p:cNvPr id="23557" name="Rectangle 3"/>
          <p:cNvSpPr>
            <a:spLocks noGrp="1" noChangeArrowheads="1"/>
          </p:cNvSpPr>
          <p:nvPr>
            <p:ph type="body" idx="1"/>
          </p:nvPr>
        </p:nvSpPr>
        <p:spPr/>
        <p:txBody>
          <a:bodyPr/>
          <a:lstStyle/>
          <a:p>
            <a:pPr marL="457200" indent="-457200" eaLnBrk="1" hangingPunct="1"/>
            <a:r>
              <a:rPr lang="en-US" smtClean="0">
                <a:ea typeface="ＭＳ Ｐゴシック" pitchFamily="34" charset="-128"/>
              </a:rPr>
              <a:t>There are two types of runtime math operations</a:t>
            </a:r>
          </a:p>
          <a:p>
            <a:pPr marL="974725" lvl="1" indent="-403225" eaLnBrk="1" hangingPunct="1"/>
            <a:r>
              <a:rPr lang="en-US" smtClean="0">
                <a:ea typeface="ＭＳ Ｐゴシック" pitchFamily="34" charset="-128"/>
              </a:rPr>
              <a:t>__func(): direct mapping to hardware ISA</a:t>
            </a:r>
          </a:p>
          <a:p>
            <a:pPr marL="1431925" lvl="2" indent="-342900" eaLnBrk="1" hangingPunct="1"/>
            <a:r>
              <a:rPr lang="en-US" smtClean="0">
                <a:ea typeface="ＭＳ Ｐゴシック" pitchFamily="34" charset="-128"/>
              </a:rPr>
              <a:t>Fast but low accuracy (see prog. guide for details)</a:t>
            </a:r>
          </a:p>
          <a:p>
            <a:pPr marL="1431925" lvl="2" indent="-342900" eaLnBrk="1" hangingPunct="1"/>
            <a:r>
              <a:rPr lang="fr-FR" smtClean="0">
                <a:ea typeface="ＭＳ Ｐゴシック" pitchFamily="34" charset="-128"/>
              </a:rPr>
              <a:t>Examples: __sin(x), __exp(x), __pow(x,y)</a:t>
            </a:r>
            <a:endParaRPr lang="en-US" smtClean="0">
              <a:ea typeface="ＭＳ Ｐゴシック" pitchFamily="34" charset="-128"/>
            </a:endParaRPr>
          </a:p>
          <a:p>
            <a:pPr marL="974725" lvl="1" indent="-403225" eaLnBrk="1" hangingPunct="1"/>
            <a:r>
              <a:rPr lang="en-US" smtClean="0">
                <a:ea typeface="ＭＳ Ｐゴシック" pitchFamily="34" charset="-128"/>
              </a:rPr>
              <a:t>func() : compile to multiple instructions</a:t>
            </a:r>
          </a:p>
          <a:p>
            <a:pPr marL="1431925" lvl="2" indent="-342900" eaLnBrk="1" hangingPunct="1"/>
            <a:r>
              <a:rPr lang="en-US" smtClean="0">
                <a:ea typeface="ＭＳ Ｐゴシック" pitchFamily="34" charset="-128"/>
              </a:rPr>
              <a:t>Slower but higher accuracy (5 ulp, units in the least place, or less)</a:t>
            </a:r>
          </a:p>
          <a:p>
            <a:pPr marL="1431925" lvl="2" indent="-342900" eaLnBrk="1" hangingPunct="1"/>
            <a:r>
              <a:rPr lang="fr-FR" smtClean="0">
                <a:ea typeface="ＭＳ Ｐゴシック" pitchFamily="34" charset="-128"/>
              </a:rPr>
              <a:t>Examples: sin(x), exp(x), pow(x,y)</a:t>
            </a:r>
            <a:endParaRPr lang="en-US" smtClean="0">
              <a:ea typeface="ＭＳ Ｐゴシック" pitchFamily="34" charset="-128"/>
            </a:endParaRPr>
          </a:p>
          <a:p>
            <a:pPr marL="457200" indent="-457200" eaLnBrk="1" hangingPunct="1"/>
            <a:endParaRPr lang="en-US" smtClean="0">
              <a:ea typeface="ＭＳ Ｐゴシック" pitchFamily="34" charset="-128"/>
            </a:endParaRPr>
          </a:p>
          <a:p>
            <a:pPr marL="457200" indent="-457200" eaLnBrk="1" hangingPunct="1"/>
            <a:r>
              <a:rPr lang="en-US" smtClean="0">
                <a:ea typeface="ＭＳ Ｐゴシック" pitchFamily="34" charset="-128"/>
              </a:rPr>
              <a:t>The -use_fast_math compiler option forces every func() to compile to __func()</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1D6B957-3BB6-4297-A6DA-A822531A5C01}" type="slidenum">
              <a:rPr lang="en-US" sz="1400" smtClean="0">
                <a:latin typeface="Times New Roman" pitchFamily="18" charset="0"/>
              </a:rPr>
              <a:pPr eaLnBrk="1" hangingPunct="1"/>
              <a:t>23</a:t>
            </a:fld>
            <a:endParaRPr lang="en-US" sz="1400" smtClean="0">
              <a:latin typeface="Times New Roman" pitchFamily="18" charset="0"/>
            </a:endParaRPr>
          </a:p>
        </p:txBody>
      </p:sp>
      <p:sp>
        <p:nvSpPr>
          <p:cNvPr id="24580" name="Rectangle 2"/>
          <p:cNvSpPr>
            <a:spLocks noGrp="1" noChangeArrowheads="1"/>
          </p:cNvSpPr>
          <p:nvPr>
            <p:ph type="title"/>
          </p:nvPr>
        </p:nvSpPr>
        <p:spPr>
          <a:xfrm>
            <a:off x="685800" y="76200"/>
            <a:ext cx="8305800" cy="1143000"/>
          </a:xfrm>
        </p:spPr>
        <p:txBody>
          <a:bodyPr/>
          <a:lstStyle/>
          <a:p>
            <a:pPr eaLnBrk="1" hangingPunct="1"/>
            <a:r>
              <a:rPr lang="en-US" smtClean="0">
                <a:ea typeface="ＭＳ Ｐゴシック" pitchFamily="34" charset="-128"/>
              </a:rPr>
              <a:t>Make your program float-safe!</a:t>
            </a:r>
          </a:p>
        </p:txBody>
      </p:sp>
      <p:sp>
        <p:nvSpPr>
          <p:cNvPr id="24581" name="Rectangle 3"/>
          <p:cNvSpPr>
            <a:spLocks noGrp="1" noChangeArrowheads="1"/>
          </p:cNvSpPr>
          <p:nvPr>
            <p:ph type="body" idx="1"/>
          </p:nvPr>
        </p:nvSpPr>
        <p:spPr>
          <a:xfrm>
            <a:off x="685800" y="1295400"/>
            <a:ext cx="8305800" cy="4572000"/>
          </a:xfrm>
        </p:spPr>
        <p:txBody>
          <a:bodyPr/>
          <a:lstStyle/>
          <a:p>
            <a:pPr marL="457200" indent="-457200" eaLnBrk="1" hangingPunct="1">
              <a:lnSpc>
                <a:spcPct val="90000"/>
              </a:lnSpc>
            </a:pPr>
            <a:r>
              <a:rPr lang="en-US" sz="2400" smtClean="0">
                <a:ea typeface="ＭＳ Ｐゴシック" pitchFamily="34" charset="-128"/>
              </a:rPr>
              <a:t>GPU hardware has double precision support</a:t>
            </a:r>
          </a:p>
          <a:p>
            <a:pPr marL="974725" lvl="1" indent="-403225" eaLnBrk="1" hangingPunct="1">
              <a:lnSpc>
                <a:spcPct val="90000"/>
              </a:lnSpc>
            </a:pPr>
            <a:r>
              <a:rPr lang="en-US" sz="2000" smtClean="0">
                <a:ea typeface="ＭＳ Ｐゴシック" pitchFamily="34" charset="-128"/>
              </a:rPr>
              <a:t>Double precision will have additional performance cost</a:t>
            </a:r>
          </a:p>
          <a:p>
            <a:pPr marL="974725" lvl="1" indent="-403225" eaLnBrk="1" hangingPunct="1">
              <a:lnSpc>
                <a:spcPct val="90000"/>
              </a:lnSpc>
            </a:pPr>
            <a:r>
              <a:rPr lang="en-US" sz="2000" smtClean="0">
                <a:ea typeface="ＭＳ Ｐゴシック" pitchFamily="34" charset="-128"/>
              </a:rPr>
              <a:t>Careless use of double or undeclared types may run more slowly</a:t>
            </a:r>
          </a:p>
          <a:p>
            <a:pPr marL="457200" indent="-457200" eaLnBrk="1" hangingPunct="1">
              <a:lnSpc>
                <a:spcPct val="90000"/>
              </a:lnSpc>
            </a:pPr>
            <a:r>
              <a:rPr lang="en-US" sz="2400" smtClean="0">
                <a:ea typeface="ＭＳ Ｐゴシック" pitchFamily="34" charset="-128"/>
              </a:rPr>
              <a:t>Important to be float-safe (be explicit whenever you want single precision) to avoid using double precision where it is not needed</a:t>
            </a:r>
          </a:p>
          <a:p>
            <a:pPr marL="974725" lvl="1" indent="-403225" eaLnBrk="1" hangingPunct="1">
              <a:lnSpc>
                <a:spcPct val="90000"/>
              </a:lnSpc>
            </a:pPr>
            <a:r>
              <a:rPr lang="en-US" sz="2000" smtClean="0">
                <a:ea typeface="ＭＳ Ｐゴシック" pitchFamily="34" charset="-128"/>
              </a:rPr>
              <a:t>Add ‘f’ specifier on float literals:</a:t>
            </a:r>
          </a:p>
          <a:p>
            <a:pPr marL="1431925" lvl="2" indent="-342900" eaLnBrk="1" hangingPunct="1">
              <a:lnSpc>
                <a:spcPct val="90000"/>
              </a:lnSpc>
            </a:pPr>
            <a:r>
              <a:rPr lang="en-US" sz="1800" smtClean="0">
                <a:solidFill>
                  <a:schemeClr val="accent2"/>
                </a:solidFill>
                <a:latin typeface="Courier New" pitchFamily="49" charset="0"/>
                <a:ea typeface="ＭＳ Ｐゴシック" pitchFamily="34" charset="-128"/>
              </a:rPr>
              <a:t>foo = bar * 0.123;</a:t>
            </a:r>
            <a:r>
              <a:rPr lang="en-US" sz="1800" smtClean="0">
                <a:solidFill>
                  <a:schemeClr val="tx2"/>
                </a:solidFill>
                <a:latin typeface="Courier New" pitchFamily="49" charset="0"/>
                <a:ea typeface="ＭＳ Ｐゴシック" pitchFamily="34" charset="-128"/>
              </a:rPr>
              <a:t>   // double assumed </a:t>
            </a:r>
          </a:p>
          <a:p>
            <a:pPr marL="1431925" lvl="2" indent="-342900" eaLnBrk="1" hangingPunct="1">
              <a:lnSpc>
                <a:spcPct val="90000"/>
              </a:lnSpc>
            </a:pPr>
            <a:r>
              <a:rPr lang="en-US" sz="1800" smtClean="0">
                <a:solidFill>
                  <a:schemeClr val="accent2"/>
                </a:solidFill>
                <a:latin typeface="Courier New" pitchFamily="49" charset="0"/>
                <a:ea typeface="ＭＳ Ｐゴシック" pitchFamily="34" charset="-128"/>
              </a:rPr>
              <a:t>foo = bar * 0.123f;</a:t>
            </a:r>
            <a:r>
              <a:rPr lang="en-US" sz="1800" smtClean="0">
                <a:solidFill>
                  <a:schemeClr val="tx2"/>
                </a:solidFill>
                <a:latin typeface="Courier New" pitchFamily="49" charset="0"/>
                <a:ea typeface="ＭＳ Ｐゴシック" pitchFamily="34" charset="-128"/>
              </a:rPr>
              <a:t>  // float explicit</a:t>
            </a:r>
          </a:p>
          <a:p>
            <a:pPr marL="1431925" lvl="2" indent="-342900" eaLnBrk="1" hangingPunct="1">
              <a:lnSpc>
                <a:spcPct val="90000"/>
              </a:lnSpc>
            </a:pPr>
            <a:endParaRPr lang="en-US" sz="1800" smtClean="0">
              <a:solidFill>
                <a:schemeClr val="tx2"/>
              </a:solidFill>
              <a:latin typeface="Courier New" pitchFamily="49" charset="0"/>
              <a:ea typeface="ＭＳ Ｐゴシック" pitchFamily="34" charset="-128"/>
            </a:endParaRPr>
          </a:p>
          <a:p>
            <a:pPr marL="974725" lvl="1" indent="-403225" eaLnBrk="1" hangingPunct="1">
              <a:lnSpc>
                <a:spcPct val="90000"/>
              </a:lnSpc>
            </a:pPr>
            <a:r>
              <a:rPr lang="en-US" sz="2000" smtClean="0">
                <a:ea typeface="ＭＳ Ｐゴシック" pitchFamily="34" charset="-128"/>
              </a:rPr>
              <a:t>Use float version of standard library functions</a:t>
            </a:r>
          </a:p>
          <a:p>
            <a:pPr marL="1431925" lvl="2" indent="-342900" eaLnBrk="1" hangingPunct="1">
              <a:lnSpc>
                <a:spcPct val="90000"/>
              </a:lnSpc>
            </a:pPr>
            <a:r>
              <a:rPr lang="en-US" sz="1800" smtClean="0">
                <a:solidFill>
                  <a:schemeClr val="accent2"/>
                </a:solidFill>
                <a:latin typeface="Courier New" pitchFamily="49" charset="0"/>
                <a:ea typeface="ＭＳ Ｐゴシック" pitchFamily="34" charset="-128"/>
              </a:rPr>
              <a:t>foo = sin(bar);</a:t>
            </a:r>
            <a:r>
              <a:rPr lang="en-US" sz="1800" smtClean="0">
                <a:solidFill>
                  <a:schemeClr val="tx2"/>
                </a:solidFill>
                <a:latin typeface="Courier New" pitchFamily="49" charset="0"/>
                <a:ea typeface="ＭＳ Ｐゴシック" pitchFamily="34" charset="-128"/>
              </a:rPr>
              <a:t>   // double assumed </a:t>
            </a:r>
          </a:p>
          <a:p>
            <a:pPr marL="1431925" lvl="2" indent="-342900" eaLnBrk="1" hangingPunct="1">
              <a:lnSpc>
                <a:spcPct val="90000"/>
              </a:lnSpc>
            </a:pPr>
            <a:r>
              <a:rPr lang="en-US" sz="1800" smtClean="0">
                <a:solidFill>
                  <a:schemeClr val="accent2"/>
                </a:solidFill>
                <a:latin typeface="Courier New" pitchFamily="49" charset="0"/>
                <a:ea typeface="ＭＳ Ｐゴシック" pitchFamily="34" charset="-128"/>
              </a:rPr>
              <a:t>foo = sinf(bar);</a:t>
            </a:r>
            <a:r>
              <a:rPr lang="en-US" sz="1800" smtClean="0">
                <a:solidFill>
                  <a:schemeClr val="tx2"/>
                </a:solidFill>
                <a:latin typeface="Courier New" pitchFamily="49" charset="0"/>
                <a:ea typeface="ＭＳ Ｐゴシック" pitchFamily="34" charset="-128"/>
              </a:rPr>
              <a:t>  // single precision explicit</a:t>
            </a:r>
          </a:p>
          <a:p>
            <a:pPr marL="974725" lvl="1" indent="-403225" eaLnBrk="1" hangingPunct="1">
              <a:lnSpc>
                <a:spcPct val="90000"/>
              </a:lnSpc>
            </a:pPr>
            <a:endParaRPr lang="en-US" sz="2000" smtClean="0">
              <a:solidFill>
                <a:schemeClr val="tx2"/>
              </a:solidFill>
              <a:latin typeface="Courier New" pitchFamily="49" charset="0"/>
              <a:ea typeface="ＭＳ Ｐゴシック" pitchFamily="34" charset="-12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9008372-E01F-4853-878D-0E01A3C8B4E1}" type="slidenum">
              <a:rPr lang="en-US" sz="1400" smtClean="0">
                <a:latin typeface="Times New Roman" pitchFamily="18" charset="0"/>
              </a:rPr>
              <a:pPr eaLnBrk="1" hangingPunct="1"/>
              <a:t>24</a:t>
            </a:fld>
            <a:endParaRPr lang="en-US" sz="1400" smtClean="0">
              <a:latin typeface="Times New Roman" pitchFamily="18" charset="0"/>
            </a:endParaRPr>
          </a:p>
        </p:txBody>
      </p:sp>
      <p:sp>
        <p:nvSpPr>
          <p:cNvPr id="25604" name="Rectangle 2"/>
          <p:cNvSpPr>
            <a:spLocks noGrp="1" noChangeArrowheads="1"/>
          </p:cNvSpPr>
          <p:nvPr>
            <p:ph type="title"/>
          </p:nvPr>
        </p:nvSpPr>
        <p:spPr/>
        <p:txBody>
          <a:bodyPr/>
          <a:lstStyle/>
          <a:p>
            <a:pPr eaLnBrk="1" hangingPunct="1"/>
            <a:r>
              <a:rPr lang="en-US" smtClean="0">
                <a:ea typeface="ＭＳ Ｐゴシック" pitchFamily="34" charset="-128"/>
              </a:rPr>
              <a:t>Deviations from IEEE-754</a:t>
            </a:r>
          </a:p>
        </p:txBody>
      </p:sp>
      <p:sp>
        <p:nvSpPr>
          <p:cNvPr id="25605" name="Rectangle 3"/>
          <p:cNvSpPr>
            <a:spLocks noGrp="1" noChangeArrowheads="1"/>
          </p:cNvSpPr>
          <p:nvPr>
            <p:ph type="body" idx="1"/>
          </p:nvPr>
        </p:nvSpPr>
        <p:spPr/>
        <p:txBody>
          <a:bodyPr/>
          <a:lstStyle/>
          <a:p>
            <a:pPr marL="457200" indent="-457200" eaLnBrk="1" hangingPunct="1"/>
            <a:r>
              <a:rPr lang="en-US" smtClean="0">
                <a:ea typeface="ＭＳ Ｐゴシック" pitchFamily="34" charset="-128"/>
              </a:rPr>
              <a:t>Addition and Multiplication are IEEE 754 compliant</a:t>
            </a:r>
          </a:p>
          <a:p>
            <a:pPr marL="974725" lvl="1" indent="-403225" eaLnBrk="1" hangingPunct="1"/>
            <a:r>
              <a:rPr lang="en-US" smtClean="0">
                <a:ea typeface="ＭＳ Ｐゴシック" pitchFamily="34" charset="-128"/>
              </a:rPr>
              <a:t>Maximum 0.5 ulp (units in the least place) error</a:t>
            </a:r>
          </a:p>
          <a:p>
            <a:pPr marL="974725" lvl="1" indent="-403225" eaLnBrk="1" hangingPunct="1"/>
            <a:endParaRPr lang="en-US" smtClean="0">
              <a:ea typeface="ＭＳ Ｐゴシック" pitchFamily="34" charset="-128"/>
            </a:endParaRPr>
          </a:p>
          <a:p>
            <a:pPr marL="457200" indent="-457200" eaLnBrk="1" hangingPunct="1"/>
            <a:r>
              <a:rPr lang="en-US" smtClean="0">
                <a:ea typeface="ＭＳ Ｐゴシック" pitchFamily="34" charset="-128"/>
              </a:rPr>
              <a:t>Division is non-compliant (2 ulp)</a:t>
            </a:r>
          </a:p>
          <a:p>
            <a:pPr marL="457200" indent="-457200" eaLnBrk="1" hangingPunct="1"/>
            <a:r>
              <a:rPr lang="en-US" smtClean="0">
                <a:ea typeface="ＭＳ Ｐゴシック" pitchFamily="34" charset="-128"/>
              </a:rPr>
              <a:t>Not all rounding modes are supported</a:t>
            </a:r>
          </a:p>
          <a:p>
            <a:pPr marL="457200" indent="-457200" eaLnBrk="1" hangingPunct="1"/>
            <a:r>
              <a:rPr lang="en-US" smtClean="0">
                <a:ea typeface="ＭＳ Ｐゴシック" pitchFamily="34" charset="-128"/>
              </a:rPr>
              <a:t>No mechanism to detect floating-point exceptions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CBC53112-8B87-4BFA-975C-5B580D200CB1}" type="slidenum">
              <a:rPr lang="en-US" sz="1400" smtClean="0">
                <a:latin typeface="Times New Roman" pitchFamily="18" charset="0"/>
              </a:rPr>
              <a:pPr eaLnBrk="1" hangingPunct="1"/>
              <a:t>25</a:t>
            </a:fld>
            <a:endParaRPr lang="en-US" sz="1400" smtClean="0">
              <a:latin typeface="Times New Roman" pitchFamily="18" charset="0"/>
            </a:endParaRPr>
          </a:p>
        </p:txBody>
      </p:sp>
      <p:sp>
        <p:nvSpPr>
          <p:cNvPr id="26628" name="Rectangle 2"/>
          <p:cNvSpPr>
            <a:spLocks noGrp="1" noChangeArrowheads="1"/>
          </p:cNvSpPr>
          <p:nvPr>
            <p:ph type="title"/>
          </p:nvPr>
        </p:nvSpPr>
        <p:spPr>
          <a:xfrm>
            <a:off x="685800" y="0"/>
            <a:ext cx="8305800" cy="1143000"/>
          </a:xfrm>
        </p:spPr>
        <p:txBody>
          <a:bodyPr/>
          <a:lstStyle/>
          <a:p>
            <a:pPr eaLnBrk="1" hangingPunct="1"/>
            <a:r>
              <a:rPr lang="en-US" smtClean="0">
                <a:ea typeface="ＭＳ Ｐゴシック" pitchFamily="34" charset="-128"/>
              </a:rPr>
              <a:t>GPU Floating Point Features</a:t>
            </a:r>
          </a:p>
        </p:txBody>
      </p:sp>
      <p:graphicFrame>
        <p:nvGraphicFramePr>
          <p:cNvPr id="534531" name="Group 3"/>
          <p:cNvGraphicFramePr>
            <a:graphicFrameLocks noGrp="1"/>
          </p:cNvGraphicFramePr>
          <p:nvPr/>
        </p:nvGraphicFramePr>
        <p:xfrm>
          <a:off x="381000" y="914400"/>
          <a:ext cx="8763000" cy="5473702"/>
        </p:xfrm>
        <a:graphic>
          <a:graphicData uri="http://schemas.openxmlformats.org/drawingml/2006/table">
            <a:tbl>
              <a:tblPr/>
              <a:tblGrid>
                <a:gridCol w="1752600"/>
                <a:gridCol w="1752600"/>
                <a:gridCol w="1752600"/>
                <a:gridCol w="1752600"/>
                <a:gridCol w="1752600"/>
              </a:tblGrid>
              <a:tr h="3352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Ｐゴシック" charset="-128"/>
                      </a:endParaRPr>
                    </a:p>
                  </a:txBody>
                  <a:tcPr marT="45723" marB="45723" anchor="ctr" horzOverflow="overflow">
                    <a:lnL>
                      <a:noFill/>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ＭＳ Ｐゴシック" charset="-128"/>
                        </a:rPr>
                        <a:t>Fermi</a:t>
                      </a:r>
                    </a:p>
                  </a:txBody>
                  <a:tcPr marT="45723" marB="45723"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rPr>
                        <a:t>SSE</a:t>
                      </a:r>
                    </a:p>
                  </a:txBody>
                  <a:tcPr marT="45723" marB="45723"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rPr>
                        <a:t>IBM Altivec</a:t>
                      </a:r>
                    </a:p>
                  </a:txBody>
                  <a:tcPr marT="45723" marB="45723"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a:noFill/>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rPr>
                        <a:t>Cell SPE</a:t>
                      </a:r>
                    </a:p>
                  </a:txBody>
                  <a:tcPr marT="45723" marB="45723" horzOverflow="overflow">
                    <a:lnL w="12700" cap="flat" cmpd="sng" algn="ctr">
                      <a:solidFill>
                        <a:schemeClr val="bg2"/>
                      </a:solidFill>
                      <a:prstDash val="sysDot"/>
                      <a:round/>
                      <a:headEnd type="none" w="med" len="med"/>
                      <a:tailEnd type="none" w="med" len="med"/>
                    </a:lnL>
                    <a:lnR>
                      <a:noFill/>
                    </a:lnR>
                    <a:lnT>
                      <a:noFill/>
                    </a:lnT>
                    <a:lnB w="12700" cap="flat" cmpd="sng" algn="ctr">
                      <a:solidFill>
                        <a:schemeClr val="bg2"/>
                      </a:solidFill>
                      <a:prstDash val="sysDot"/>
                      <a:round/>
                      <a:headEnd type="none" w="med" len="med"/>
                      <a:tailEnd type="none" w="med" len="med"/>
                    </a:lnB>
                    <a:lnTlToBr>
                      <a:noFill/>
                    </a:lnTlToBr>
                    <a:lnBlToTr>
                      <a:noFill/>
                    </a:lnBlToTr>
                    <a:noFill/>
                  </a:tcPr>
                </a:tc>
              </a:tr>
              <a:tr h="3048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Precision</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IEEE 754</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5318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Rounding modes for FADD and FMUL</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 to nearest and round to zero</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All 4 IEEE, round to nearest, zero, inf, -inf</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 to nearest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Round to zero/truncate only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Denormal handling</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Ｐゴシック" charset="-128"/>
                        </a:rPr>
                        <a:t>Supported</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Supported,</a:t>
                      </a:r>
                      <a:br>
                        <a:rPr kumimoji="0" lang="en-US" sz="1400" b="0" i="0" u="none" strike="noStrike" cap="none" normalizeH="0" baseline="0" smtClean="0">
                          <a:ln>
                            <a:noFill/>
                          </a:ln>
                          <a:solidFill>
                            <a:schemeClr val="tx1"/>
                          </a:solidFill>
                          <a:effectLst/>
                          <a:latin typeface="Times New Roman" pitchFamily="18" charset="0"/>
                          <a:ea typeface="ＭＳ Ｐゴシック" charset="-128"/>
                        </a:rPr>
                      </a:br>
                      <a:r>
                        <a:rPr kumimoji="0" lang="en-US" sz="1400" b="0" i="0" u="none" strike="noStrike" cap="none" normalizeH="0" baseline="0" smtClean="0">
                          <a:ln>
                            <a:noFill/>
                          </a:ln>
                          <a:solidFill>
                            <a:schemeClr val="tx1"/>
                          </a:solidFill>
                          <a:effectLst/>
                          <a:latin typeface="Times New Roman" pitchFamily="18" charset="0"/>
                          <a:ea typeface="ＭＳ Ｐゴシック" charset="-128"/>
                        </a:rPr>
                        <a:t>1000’s of cycles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Supported,</a:t>
                      </a:r>
                      <a:br>
                        <a:rPr kumimoji="0" lang="en-US" sz="1400" b="0" i="0" u="none" strike="noStrike" cap="none" normalizeH="0" baseline="0" smtClean="0">
                          <a:ln>
                            <a:noFill/>
                          </a:ln>
                          <a:solidFill>
                            <a:schemeClr val="tx1"/>
                          </a:solidFill>
                          <a:effectLst/>
                          <a:latin typeface="Times New Roman" pitchFamily="18" charset="0"/>
                          <a:ea typeface="ＭＳ Ｐゴシック" charset="-128"/>
                        </a:rPr>
                      </a:br>
                      <a:r>
                        <a:rPr kumimoji="0" lang="en-US" sz="1400" b="0" i="0" u="none" strike="noStrike" cap="none" normalizeH="0" baseline="0" smtClean="0">
                          <a:ln>
                            <a:noFill/>
                          </a:ln>
                          <a:solidFill>
                            <a:schemeClr val="tx1"/>
                          </a:solidFill>
                          <a:effectLst/>
                          <a:latin typeface="Times New Roman" pitchFamily="18" charset="0"/>
                          <a:ea typeface="ＭＳ Ｐゴシック" charset="-128"/>
                        </a:rPr>
                        <a:t>1000’s of cycles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Flush to zero</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3556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NaN support</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646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Overflow and Infinity support</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 only clamps to max norm</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 infinity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4095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Flags </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Yes</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Some</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425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Square root  </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Hardware</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39213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Division  </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Hardware</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Software only</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Reciprocal estimate accuracy</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24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Reciprocal sqrt estimate accuracy</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23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w="12700" cap="flat" cmpd="sng" algn="ctr">
                      <a:solidFill>
                        <a:schemeClr val="bg2"/>
                      </a:solidFill>
                      <a:prstDash val="sysDot"/>
                      <a:round/>
                      <a:headEnd type="none" w="med" len="med"/>
                      <a:tailEnd type="none" w="med" len="med"/>
                    </a:lnB>
                    <a:lnTlToBr>
                      <a:noFill/>
                    </a:lnTlToBr>
                    <a:lnBlToTr>
                      <a:noFill/>
                    </a:lnBlToTr>
                    <a:noFill/>
                  </a:tcPr>
                </a:tc>
              </a:tr>
              <a:tr h="5181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log2(x) and 2^x estimates accuracy</a:t>
                      </a:r>
                    </a:p>
                  </a:txBody>
                  <a:tcPr marT="45723" marB="45723" anchor="ctr" horzOverflow="overflow">
                    <a:lnL>
                      <a:noFill/>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23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ＭＳ Ｐゴシック" charset="-128"/>
                        </a:rPr>
                        <a:t>12 bit</a:t>
                      </a:r>
                    </a:p>
                  </a:txBody>
                  <a:tcPr marT="45723" marB="45723" anchor="ctr" horzOverflow="overflow">
                    <a:lnL w="12700" cap="flat" cmpd="sng" algn="ctr">
                      <a:solidFill>
                        <a:schemeClr val="bg2"/>
                      </a:solidFill>
                      <a:prstDash val="sysDot"/>
                      <a:round/>
                      <a:headEnd type="none" w="med" len="med"/>
                      <a:tailEnd type="none" w="med" len="med"/>
                    </a:lnL>
                    <a:lnR w="12700" cap="flat" cmpd="sng" algn="ctr">
                      <a:solidFill>
                        <a:schemeClr val="bg2"/>
                      </a:solidFill>
                      <a:prstDash val="sysDot"/>
                      <a:round/>
                      <a:headEnd type="none" w="med" len="med"/>
                      <a:tailEnd type="none" w="med" len="med"/>
                    </a:lnR>
                    <a:lnT w="12700" cap="flat" cmpd="sng" algn="ctr">
                      <a:solidFill>
                        <a:schemeClr val="bg2"/>
                      </a:solidFill>
                      <a:prstDash val="sysDot"/>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Ｐゴシック" charset="-128"/>
                        </a:rPr>
                        <a:t>No</a:t>
                      </a:r>
                    </a:p>
                  </a:txBody>
                  <a:tcPr marT="45723" marB="45723" anchor="ctr" horzOverflow="overflow">
                    <a:lnL w="12700" cap="flat" cmpd="sng" algn="ctr">
                      <a:solidFill>
                        <a:schemeClr val="bg2"/>
                      </a:solidFill>
                      <a:prstDash val="sysDot"/>
                      <a:round/>
                      <a:headEnd type="none" w="med" len="med"/>
                      <a:tailEnd type="none" w="med" len="med"/>
                    </a:lnL>
                    <a:lnR>
                      <a:noFill/>
                    </a:lnR>
                    <a:lnT w="12700" cap="flat" cmpd="sng" algn="ctr">
                      <a:solidFill>
                        <a:schemeClr val="bg2"/>
                      </a:solidFill>
                      <a:prstDash val="sysDot"/>
                      <a:round/>
                      <a:headEnd type="none" w="med" len="med"/>
                      <a:tailEnd type="none" w="med" len="med"/>
                    </a:lnT>
                    <a:lnB>
                      <a:noFill/>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ANY MORE QUESTIONS?</a:t>
            </a:r>
            <a:br>
              <a:rPr lang="en-US" dirty="0" smtClean="0"/>
            </a:br>
            <a:r>
              <a:rPr lang="en-US" dirty="0" smtClean="0"/>
              <a:t>Read Chapter 7</a:t>
            </a:r>
            <a:endParaRPr lang="en-US" dirty="0"/>
          </a:p>
        </p:txBody>
      </p:sp>
      <p:sp>
        <p:nvSpPr>
          <p:cNvPr id="27651" name="Text Placeholder 6"/>
          <p:cNvSpPr>
            <a:spLocks noGrp="1"/>
          </p:cNvSpPr>
          <p:nvPr>
            <p:ph type="body" idx="1"/>
          </p:nvPr>
        </p:nvSpPr>
        <p:spPr/>
        <p:txBody>
          <a:bodyPr/>
          <a:lstStyle/>
          <a:p>
            <a:endParaRPr lang="en-US" smtClean="0">
              <a:ea typeface="ＭＳ Ｐゴシック" pitchFamily="34" charset="-128"/>
            </a:endParaRPr>
          </a:p>
        </p:txBody>
      </p:sp>
      <p:sp>
        <p:nvSpPr>
          <p:cNvPr id="2765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A0B0F04B-D66D-42AB-8E59-47878601353A}" type="slidenum">
              <a:rPr lang="en-US" sz="1400" smtClean="0">
                <a:latin typeface="Times New Roman" pitchFamily="18" charset="0"/>
              </a:rPr>
              <a:pPr eaLnBrk="1" hangingPunct="1"/>
              <a:t>26</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38AEF1A-1850-46DB-916D-AD87748B3B05}" type="slidenum">
              <a:rPr lang="en-US" sz="1400" smtClean="0">
                <a:latin typeface="Times New Roman" pitchFamily="18" charset="0"/>
              </a:rPr>
              <a:pPr eaLnBrk="1" hangingPunct="1"/>
              <a:t>3</a:t>
            </a:fld>
            <a:endParaRPr lang="en-US" sz="1400" smtClean="0">
              <a:latin typeface="Times New Roman" pitchFamily="18" charset="0"/>
            </a:endParaRPr>
          </a:p>
        </p:txBody>
      </p:sp>
      <p:sp>
        <p:nvSpPr>
          <p:cNvPr id="4100" name="Rectangle 2"/>
          <p:cNvSpPr>
            <a:spLocks noGrp="1" noChangeArrowheads="1"/>
          </p:cNvSpPr>
          <p:nvPr>
            <p:ph type="title"/>
          </p:nvPr>
        </p:nvSpPr>
        <p:spPr/>
        <p:txBody>
          <a:bodyPr/>
          <a:lstStyle/>
          <a:p>
            <a:pPr eaLnBrk="1" hangingPunct="1"/>
            <a:r>
              <a:rPr lang="en-US" smtClean="0">
                <a:ea typeface="ＭＳ Ｐゴシック" pitchFamily="34" charset="-128"/>
              </a:rPr>
              <a:t>What is IEEE floating-point format?</a:t>
            </a:r>
          </a:p>
        </p:txBody>
      </p:sp>
      <p:sp>
        <p:nvSpPr>
          <p:cNvPr id="4101" name="Rectangle 3"/>
          <p:cNvSpPr>
            <a:spLocks noGrp="1" noChangeArrowheads="1"/>
          </p:cNvSpPr>
          <p:nvPr>
            <p:ph type="body" idx="1"/>
          </p:nvPr>
        </p:nvSpPr>
        <p:spPr/>
        <p:txBody>
          <a:bodyPr/>
          <a:lstStyle/>
          <a:p>
            <a:pPr eaLnBrk="1" hangingPunct="1"/>
            <a:r>
              <a:rPr lang="en-US" sz="2400" smtClean="0">
                <a:ea typeface="ＭＳ Ｐゴシック" pitchFamily="34" charset="-128"/>
              </a:rPr>
              <a:t>A floating point binary number consists of three parts: </a:t>
            </a:r>
          </a:p>
          <a:p>
            <a:pPr lvl="1" eaLnBrk="1" hangingPunct="1"/>
            <a:r>
              <a:rPr lang="en-US" sz="2000" smtClean="0">
                <a:ea typeface="ＭＳ Ｐゴシック" pitchFamily="34" charset="-128"/>
              </a:rPr>
              <a:t>sign (S), exponent (E), and mantissa (M). </a:t>
            </a:r>
          </a:p>
          <a:p>
            <a:pPr lvl="1" eaLnBrk="1" hangingPunct="1"/>
            <a:r>
              <a:rPr lang="en-US" sz="2000" smtClean="0">
                <a:ea typeface="ＭＳ Ｐゴシック" pitchFamily="34" charset="-128"/>
              </a:rPr>
              <a:t>Each (S, E, M) pattern uniquely identifies a floating point number. </a:t>
            </a:r>
          </a:p>
          <a:p>
            <a:pPr lvl="1" eaLnBrk="1" hangingPunct="1"/>
            <a:endParaRPr lang="en-US" sz="2000" smtClean="0">
              <a:ea typeface="ＭＳ Ｐゴシック" pitchFamily="34" charset="-128"/>
            </a:endParaRPr>
          </a:p>
          <a:p>
            <a:pPr eaLnBrk="1" hangingPunct="1"/>
            <a:r>
              <a:rPr lang="en-US" sz="2400" smtClean="0">
                <a:ea typeface="ＭＳ Ｐゴシック" pitchFamily="34" charset="-128"/>
              </a:rPr>
              <a:t>For each bit pattern, its IEEE floating-point value is derived as:</a:t>
            </a:r>
          </a:p>
          <a:p>
            <a:pPr lvl="1" eaLnBrk="1" hangingPunct="1"/>
            <a:endParaRPr lang="en-US" sz="2000" smtClean="0">
              <a:ea typeface="ＭＳ Ｐゴシック" pitchFamily="34" charset="-128"/>
            </a:endParaRPr>
          </a:p>
          <a:p>
            <a:pPr lvl="1" eaLnBrk="1" hangingPunct="1"/>
            <a:r>
              <a:rPr lang="en-US" sz="2000" smtClean="0">
                <a:ea typeface="ＭＳ Ｐゴシック" pitchFamily="34" charset="-128"/>
              </a:rPr>
              <a:t>value = (-1)</a:t>
            </a:r>
            <a:r>
              <a:rPr lang="en-US" sz="2000" baseline="30000" smtClean="0">
                <a:ea typeface="ＭＳ Ｐゴシック" pitchFamily="34" charset="-128"/>
              </a:rPr>
              <a:t>S</a:t>
            </a:r>
            <a:r>
              <a:rPr lang="en-US" sz="2000" smtClean="0">
                <a:ea typeface="ＭＳ Ｐゴシック" pitchFamily="34" charset="-128"/>
              </a:rPr>
              <a:t> * M * {2</a:t>
            </a:r>
            <a:r>
              <a:rPr lang="en-US" sz="2000" baseline="30000" smtClean="0">
                <a:ea typeface="ＭＳ Ｐゴシック" pitchFamily="34" charset="-128"/>
              </a:rPr>
              <a:t>E</a:t>
            </a:r>
            <a:r>
              <a:rPr lang="en-US" sz="2000" smtClean="0">
                <a:ea typeface="ＭＳ Ｐゴシック" pitchFamily="34" charset="-128"/>
              </a:rPr>
              <a:t>}, where 1.0 ≤ M &lt; 10.0</a:t>
            </a:r>
            <a:r>
              <a:rPr lang="en-US" sz="2000" b="1" baseline="-25000" smtClean="0">
                <a:ea typeface="ＭＳ Ｐゴシック" pitchFamily="34" charset="-128"/>
              </a:rPr>
              <a:t>B</a:t>
            </a:r>
          </a:p>
          <a:p>
            <a:pPr lvl="1" eaLnBrk="1" hangingPunct="1"/>
            <a:endParaRPr lang="en-US" sz="2000" smtClean="0">
              <a:ea typeface="ＭＳ Ｐゴシック" pitchFamily="34" charset="-128"/>
            </a:endParaRPr>
          </a:p>
          <a:p>
            <a:pPr eaLnBrk="1" hangingPunct="1"/>
            <a:r>
              <a:rPr lang="en-US" sz="2400" smtClean="0">
                <a:ea typeface="ＭＳ Ｐゴシック" pitchFamily="34" charset="-128"/>
              </a:rPr>
              <a:t>The interpretation of S is simple: S=0 results in a positive number and S=1 a negative number.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0F4C8237-4280-4F01-B210-C32397B1D9C2}" type="slidenum">
              <a:rPr lang="en-US" sz="1400" smtClean="0">
                <a:latin typeface="Times New Roman" pitchFamily="18" charset="0"/>
              </a:rPr>
              <a:pPr eaLnBrk="1" hangingPunct="1"/>
              <a:t>4</a:t>
            </a:fld>
            <a:endParaRPr lang="en-US" sz="1400" smtClean="0">
              <a:latin typeface="Times New Roman" pitchFamily="18" charset="0"/>
            </a:endParaRPr>
          </a:p>
        </p:txBody>
      </p:sp>
      <p:sp>
        <p:nvSpPr>
          <p:cNvPr id="5124" name="Rectangle 2"/>
          <p:cNvSpPr>
            <a:spLocks noGrp="1" noChangeArrowheads="1"/>
          </p:cNvSpPr>
          <p:nvPr>
            <p:ph type="title"/>
          </p:nvPr>
        </p:nvSpPr>
        <p:spPr/>
        <p:txBody>
          <a:bodyPr/>
          <a:lstStyle/>
          <a:p>
            <a:pPr eaLnBrk="1" hangingPunct="1"/>
            <a:r>
              <a:rPr lang="en-US" smtClean="0">
                <a:ea typeface="ＭＳ Ｐゴシック" pitchFamily="34" charset="-128"/>
              </a:rPr>
              <a:t>Normalized Representation</a:t>
            </a:r>
          </a:p>
        </p:txBody>
      </p:sp>
      <p:sp>
        <p:nvSpPr>
          <p:cNvPr id="5125" name="Rectangle 3"/>
          <p:cNvSpPr>
            <a:spLocks noGrp="1" noChangeArrowheads="1"/>
          </p:cNvSpPr>
          <p:nvPr>
            <p:ph type="body" idx="1"/>
          </p:nvPr>
        </p:nvSpPr>
        <p:spPr>
          <a:xfrm>
            <a:off x="685800" y="1524000"/>
            <a:ext cx="8305800" cy="4724400"/>
          </a:xfrm>
        </p:spPr>
        <p:txBody>
          <a:bodyPr/>
          <a:lstStyle/>
          <a:p>
            <a:pPr eaLnBrk="1" hangingPunct="1">
              <a:lnSpc>
                <a:spcPct val="90000"/>
              </a:lnSpc>
            </a:pPr>
            <a:r>
              <a:rPr lang="en-US" smtClean="0">
                <a:ea typeface="ＭＳ Ｐゴシック" pitchFamily="34" charset="-128"/>
              </a:rPr>
              <a:t>Specifying that 1.0</a:t>
            </a:r>
            <a:r>
              <a:rPr lang="en-US" baseline="-25000" smtClean="0">
                <a:ea typeface="ＭＳ Ｐゴシック" pitchFamily="34" charset="-128"/>
              </a:rPr>
              <a:t>B </a:t>
            </a:r>
            <a:r>
              <a:rPr lang="en-US" smtClean="0">
                <a:ea typeface="ＭＳ Ｐゴシック" pitchFamily="34" charset="-128"/>
              </a:rPr>
              <a:t>≤ M &lt; 10.0</a:t>
            </a:r>
            <a:r>
              <a:rPr lang="en-US" baseline="-25000" smtClean="0">
                <a:ea typeface="ＭＳ Ｐゴシック" pitchFamily="34" charset="-128"/>
              </a:rPr>
              <a:t>B</a:t>
            </a:r>
            <a:r>
              <a:rPr lang="en-US" smtClean="0">
                <a:ea typeface="ＭＳ Ｐゴシック" pitchFamily="34" charset="-128"/>
              </a:rPr>
              <a:t> makes the mantissa value for each floating point number unique. </a:t>
            </a:r>
          </a:p>
          <a:p>
            <a:pPr lvl="1" eaLnBrk="1" hangingPunct="1">
              <a:lnSpc>
                <a:spcPct val="90000"/>
              </a:lnSpc>
            </a:pPr>
            <a:r>
              <a:rPr lang="en-US" smtClean="0">
                <a:ea typeface="ＭＳ Ｐゴシック" pitchFamily="34" charset="-128"/>
              </a:rPr>
              <a:t>For example, the only one mantissa value allowed for 0.5</a:t>
            </a:r>
            <a:r>
              <a:rPr lang="en-US" baseline="-25000" smtClean="0">
                <a:ea typeface="ＭＳ Ｐゴシック" pitchFamily="34" charset="-128"/>
              </a:rPr>
              <a:t>D</a:t>
            </a:r>
            <a:r>
              <a:rPr lang="en-US" smtClean="0">
                <a:ea typeface="ＭＳ Ｐゴシック" pitchFamily="34" charset="-128"/>
              </a:rPr>
              <a:t> is M =1.0</a:t>
            </a:r>
          </a:p>
          <a:p>
            <a:pPr lvl="2" eaLnBrk="1" hangingPunct="1">
              <a:lnSpc>
                <a:spcPct val="90000"/>
              </a:lnSpc>
            </a:pPr>
            <a:r>
              <a:rPr lang="en-US" smtClean="0">
                <a:ea typeface="ＭＳ Ｐゴシック" pitchFamily="34" charset="-128"/>
              </a:rPr>
              <a:t>0.5</a:t>
            </a:r>
            <a:r>
              <a:rPr lang="en-US" baseline="-25000" smtClean="0">
                <a:ea typeface="ＭＳ Ｐゴシック" pitchFamily="34" charset="-128"/>
              </a:rPr>
              <a:t>D</a:t>
            </a:r>
            <a:r>
              <a:rPr lang="en-US" smtClean="0">
                <a:ea typeface="ＭＳ Ｐゴシック" pitchFamily="34" charset="-128"/>
              </a:rPr>
              <a:t>  = 1.0</a:t>
            </a:r>
            <a:r>
              <a:rPr lang="en-US" baseline="-25000" smtClean="0">
                <a:ea typeface="ＭＳ Ｐゴシック" pitchFamily="34" charset="-128"/>
              </a:rPr>
              <a:t>B</a:t>
            </a:r>
            <a:r>
              <a:rPr lang="en-US" smtClean="0">
                <a:ea typeface="ＭＳ Ｐゴシック" pitchFamily="34" charset="-128"/>
              </a:rPr>
              <a:t> * 2</a:t>
            </a:r>
            <a:r>
              <a:rPr lang="en-US" baseline="30000" smtClean="0">
                <a:ea typeface="ＭＳ Ｐゴシック" pitchFamily="34" charset="-128"/>
              </a:rPr>
              <a:t>-1</a:t>
            </a:r>
          </a:p>
          <a:p>
            <a:pPr lvl="1" eaLnBrk="1" hangingPunct="1">
              <a:lnSpc>
                <a:spcPct val="90000"/>
              </a:lnSpc>
            </a:pPr>
            <a:r>
              <a:rPr lang="en-US" smtClean="0">
                <a:ea typeface="ＭＳ Ｐゴシック" pitchFamily="34" charset="-128"/>
              </a:rPr>
              <a:t>Neither 10.0</a:t>
            </a:r>
            <a:r>
              <a:rPr lang="en-US" baseline="-25000" smtClean="0">
                <a:ea typeface="ＭＳ Ｐゴシック" pitchFamily="34" charset="-128"/>
              </a:rPr>
              <a:t>B</a:t>
            </a:r>
            <a:r>
              <a:rPr lang="en-US" smtClean="0">
                <a:ea typeface="ＭＳ Ｐゴシック" pitchFamily="34" charset="-128"/>
              </a:rPr>
              <a:t> * 2 </a:t>
            </a:r>
            <a:r>
              <a:rPr lang="en-US" baseline="30000" smtClean="0">
                <a:ea typeface="ＭＳ Ｐゴシック" pitchFamily="34" charset="-128"/>
              </a:rPr>
              <a:t>-2  </a:t>
            </a:r>
            <a:r>
              <a:rPr lang="en-US" smtClean="0">
                <a:ea typeface="ＭＳ Ｐゴシック" pitchFamily="34" charset="-128"/>
              </a:rPr>
              <a:t>nor  0.1</a:t>
            </a:r>
            <a:r>
              <a:rPr lang="en-US" baseline="-25000" smtClean="0">
                <a:ea typeface="ＭＳ Ｐゴシック" pitchFamily="34" charset="-128"/>
              </a:rPr>
              <a:t>B</a:t>
            </a:r>
            <a:r>
              <a:rPr lang="en-US" smtClean="0">
                <a:ea typeface="ＭＳ Ｐゴシック" pitchFamily="34" charset="-128"/>
              </a:rPr>
              <a:t> * 2 </a:t>
            </a:r>
            <a:r>
              <a:rPr lang="en-US" baseline="30000" smtClean="0">
                <a:ea typeface="ＭＳ Ｐゴシック" pitchFamily="34" charset="-128"/>
              </a:rPr>
              <a:t>0  </a:t>
            </a:r>
            <a:r>
              <a:rPr lang="en-US" smtClean="0">
                <a:ea typeface="ＭＳ Ｐゴシック" pitchFamily="34" charset="-128"/>
              </a:rPr>
              <a:t>qualifies</a:t>
            </a:r>
            <a:endParaRPr lang="en-US" baseline="30000" smtClean="0">
              <a:ea typeface="ＭＳ Ｐゴシック" pitchFamily="34" charset="-128"/>
            </a:endParaRPr>
          </a:p>
          <a:p>
            <a:pPr eaLnBrk="1" hangingPunct="1">
              <a:lnSpc>
                <a:spcPct val="90000"/>
              </a:lnSpc>
            </a:pPr>
            <a:endParaRPr lang="en-US" smtClean="0">
              <a:ea typeface="ＭＳ Ｐゴシック" pitchFamily="34" charset="-128"/>
            </a:endParaRPr>
          </a:p>
          <a:p>
            <a:pPr eaLnBrk="1" hangingPunct="1">
              <a:lnSpc>
                <a:spcPct val="90000"/>
              </a:lnSpc>
            </a:pPr>
            <a:r>
              <a:rPr lang="en-US" smtClean="0">
                <a:ea typeface="ＭＳ Ｐゴシック" pitchFamily="34" charset="-128"/>
              </a:rPr>
              <a:t>Because all mantissa values are of the form 1.XX…, one can omit the “1.” part in the representation.  </a:t>
            </a:r>
          </a:p>
          <a:p>
            <a:pPr lvl="1" eaLnBrk="1" hangingPunct="1">
              <a:lnSpc>
                <a:spcPct val="90000"/>
              </a:lnSpc>
            </a:pPr>
            <a:r>
              <a:rPr lang="en-US" smtClean="0">
                <a:ea typeface="ＭＳ Ｐゴシック" pitchFamily="34" charset="-128"/>
              </a:rPr>
              <a:t>The mantissa value of 0.5</a:t>
            </a:r>
            <a:r>
              <a:rPr lang="en-US" baseline="-25000" smtClean="0">
                <a:ea typeface="ＭＳ Ｐゴシック" pitchFamily="34" charset="-128"/>
              </a:rPr>
              <a:t>D</a:t>
            </a:r>
            <a:r>
              <a:rPr lang="en-US" smtClean="0">
                <a:ea typeface="ＭＳ Ｐゴシック" pitchFamily="34" charset="-128"/>
              </a:rPr>
              <a:t> in a 2-bit mantissa is 00, which is derived by omitting “1.” from 1.00.</a:t>
            </a:r>
          </a:p>
          <a:p>
            <a:pPr lvl="1" eaLnBrk="1" hangingPunct="1">
              <a:lnSpc>
                <a:spcPct val="90000"/>
              </a:lnSpc>
            </a:pPr>
            <a:r>
              <a:rPr lang="en-US" smtClean="0">
                <a:ea typeface="ＭＳ Ｐゴシック" pitchFamily="34" charset="-128"/>
              </a:rPr>
              <a:t>Mantissa without implied 1 is called the </a:t>
            </a:r>
            <a:r>
              <a:rPr lang="en-US" i="1" smtClean="0">
                <a:ea typeface="ＭＳ Ｐゴシック" pitchFamily="34" charset="-128"/>
              </a:rPr>
              <a:t>fraction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61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AE9002F-50FE-4BCF-B697-9D5D50D986DB}" type="slidenum">
              <a:rPr lang="en-US" sz="1400" smtClean="0">
                <a:latin typeface="Times New Roman" pitchFamily="18" charset="0"/>
              </a:rPr>
              <a:pPr eaLnBrk="1" hangingPunct="1"/>
              <a:t>5</a:t>
            </a:fld>
            <a:endParaRPr lang="en-US" sz="1400" smtClean="0">
              <a:latin typeface="Times New Roman" pitchFamily="18" charset="0"/>
            </a:endParaRPr>
          </a:p>
        </p:txBody>
      </p:sp>
      <p:sp>
        <p:nvSpPr>
          <p:cNvPr id="6148" name="Rectangle 2"/>
          <p:cNvSpPr>
            <a:spLocks noGrp="1" noChangeArrowheads="1"/>
          </p:cNvSpPr>
          <p:nvPr>
            <p:ph type="title"/>
          </p:nvPr>
        </p:nvSpPr>
        <p:spPr/>
        <p:txBody>
          <a:bodyPr/>
          <a:lstStyle/>
          <a:p>
            <a:pPr eaLnBrk="1" hangingPunct="1"/>
            <a:r>
              <a:rPr lang="en-US" smtClean="0">
                <a:ea typeface="ＭＳ Ｐゴシック" pitchFamily="34" charset="-128"/>
              </a:rPr>
              <a:t>Exponent Representation</a:t>
            </a:r>
          </a:p>
        </p:txBody>
      </p:sp>
      <p:sp>
        <p:nvSpPr>
          <p:cNvPr id="6149" name="Rectangle 3"/>
          <p:cNvSpPr>
            <a:spLocks noGrp="1" noChangeArrowheads="1"/>
          </p:cNvSpPr>
          <p:nvPr>
            <p:ph type="body" sz="half" idx="1"/>
          </p:nvPr>
        </p:nvSpPr>
        <p:spPr/>
        <p:txBody>
          <a:bodyPr/>
          <a:lstStyle/>
          <a:p>
            <a:pPr eaLnBrk="1" hangingPunct="1">
              <a:lnSpc>
                <a:spcPct val="90000"/>
              </a:lnSpc>
            </a:pPr>
            <a:r>
              <a:rPr lang="en-US" sz="2400" smtClean="0">
                <a:ea typeface="ＭＳ Ｐゴシック" pitchFamily="34" charset="-128"/>
              </a:rPr>
              <a:t>In an n-bits exponent representation, 2</a:t>
            </a:r>
            <a:r>
              <a:rPr lang="en-US" sz="2400" baseline="30000" smtClean="0">
                <a:ea typeface="ＭＳ Ｐゴシック" pitchFamily="34" charset="-128"/>
              </a:rPr>
              <a:t>n-1</a:t>
            </a:r>
            <a:r>
              <a:rPr lang="en-US" sz="2400" smtClean="0">
                <a:ea typeface="ＭＳ Ｐゴシック" pitchFamily="34" charset="-128"/>
              </a:rPr>
              <a:t>-1 is added to its 2's complement representation to form its excess representation. </a:t>
            </a:r>
          </a:p>
          <a:p>
            <a:pPr lvl="1" eaLnBrk="1" hangingPunct="1">
              <a:lnSpc>
                <a:spcPct val="90000"/>
              </a:lnSpc>
            </a:pPr>
            <a:r>
              <a:rPr lang="en-US" sz="2000" smtClean="0">
                <a:ea typeface="ＭＳ Ｐゴシック" pitchFamily="34" charset="-128"/>
              </a:rPr>
              <a:t>See Table for a 3-bit exponent representation</a:t>
            </a:r>
          </a:p>
          <a:p>
            <a:pPr eaLnBrk="1" hangingPunct="1">
              <a:lnSpc>
                <a:spcPct val="90000"/>
              </a:lnSpc>
            </a:pPr>
            <a:r>
              <a:rPr lang="en-US" sz="2400" smtClean="0">
                <a:ea typeface="ＭＳ Ｐゴシック" pitchFamily="34" charset="-128"/>
              </a:rPr>
              <a:t>A simple unsigned integer comparator can be used to compare the magnitude of two FP numbers</a:t>
            </a:r>
          </a:p>
          <a:p>
            <a:pPr eaLnBrk="1" hangingPunct="1">
              <a:lnSpc>
                <a:spcPct val="90000"/>
              </a:lnSpc>
            </a:pPr>
            <a:r>
              <a:rPr lang="en-US" sz="2400" smtClean="0">
                <a:ea typeface="ＭＳ Ｐゴシック" pitchFamily="34" charset="-128"/>
              </a:rPr>
              <a:t>Symmetric range for +/- exponents (111 reserved)</a:t>
            </a:r>
          </a:p>
        </p:txBody>
      </p:sp>
      <p:graphicFrame>
        <p:nvGraphicFramePr>
          <p:cNvPr id="519172" name="Group 4"/>
          <p:cNvGraphicFramePr>
            <a:graphicFrameLocks noGrp="1"/>
          </p:cNvGraphicFramePr>
          <p:nvPr>
            <p:ph type="chart" sz="half" idx="2"/>
          </p:nvPr>
        </p:nvGraphicFramePr>
        <p:xfrm>
          <a:off x="4914900" y="1524000"/>
          <a:ext cx="4076700" cy="4643440"/>
        </p:xfrm>
        <a:graphic>
          <a:graphicData uri="http://schemas.openxmlformats.org/drawingml/2006/table">
            <a:tbl>
              <a:tblPr/>
              <a:tblGrid>
                <a:gridCol w="1495425"/>
                <a:gridCol w="1622425"/>
                <a:gridCol w="958850"/>
              </a:tblGrid>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2’s complement</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Actual decimal</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Excess-3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6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803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010</a:t>
                      </a:r>
                    </a:p>
                  </a:txBody>
                  <a:tcPr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71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BD3B00BC-2405-4AAA-8BDE-53BC45C9D33A}" type="slidenum">
              <a:rPr lang="en-US" sz="1400" smtClean="0">
                <a:latin typeface="Times New Roman" pitchFamily="18" charset="0"/>
              </a:rPr>
              <a:pPr eaLnBrk="1" hangingPunct="1"/>
              <a:t>6</a:t>
            </a:fld>
            <a:endParaRPr lang="en-US" sz="1400" smtClean="0">
              <a:latin typeface="Times New Roman" pitchFamily="18" charset="0"/>
            </a:endParaRPr>
          </a:p>
        </p:txBody>
      </p:sp>
      <p:sp>
        <p:nvSpPr>
          <p:cNvPr id="7172" name="Rectangle 2"/>
          <p:cNvSpPr>
            <a:spLocks noGrp="1" noChangeArrowheads="1"/>
          </p:cNvSpPr>
          <p:nvPr>
            <p:ph type="title"/>
          </p:nvPr>
        </p:nvSpPr>
        <p:spPr/>
        <p:txBody>
          <a:bodyPr/>
          <a:lstStyle/>
          <a:p>
            <a:pPr eaLnBrk="1" hangingPunct="1"/>
            <a:r>
              <a:rPr lang="en-US" smtClean="0">
                <a:ea typeface="ＭＳ Ｐゴシック" pitchFamily="34" charset="-128"/>
              </a:rPr>
              <a:t>A simple, hypothetical 5-bit FP format</a:t>
            </a:r>
          </a:p>
        </p:txBody>
      </p:sp>
      <p:sp>
        <p:nvSpPr>
          <p:cNvPr id="7173" name="Rectangle 3"/>
          <p:cNvSpPr>
            <a:spLocks noGrp="1" noChangeArrowheads="1"/>
          </p:cNvSpPr>
          <p:nvPr>
            <p:ph type="body" sz="half" idx="1"/>
          </p:nvPr>
        </p:nvSpPr>
        <p:spPr/>
        <p:txBody>
          <a:bodyPr/>
          <a:lstStyle/>
          <a:p>
            <a:pPr eaLnBrk="1" hangingPunct="1"/>
            <a:r>
              <a:rPr lang="en-US" sz="2400" smtClean="0">
                <a:ea typeface="ＭＳ Ｐゴシック" pitchFamily="34" charset="-128"/>
              </a:rPr>
              <a:t>Assume 1-bit S, 2-bit E, and 2-bit M</a:t>
            </a:r>
          </a:p>
          <a:p>
            <a:pPr lvl="1" eaLnBrk="1" hangingPunct="1"/>
            <a:r>
              <a:rPr lang="en-US" sz="2000" smtClean="0">
                <a:ea typeface="ＭＳ Ｐゴシック" pitchFamily="34" charset="-128"/>
              </a:rPr>
              <a:t>0.5</a:t>
            </a:r>
            <a:r>
              <a:rPr lang="en-US" sz="2000" baseline="-25000" smtClean="0">
                <a:ea typeface="ＭＳ Ｐゴシック" pitchFamily="34" charset="-128"/>
              </a:rPr>
              <a:t>D</a:t>
            </a:r>
            <a:r>
              <a:rPr lang="en-US" sz="2000" smtClean="0">
                <a:ea typeface="ＭＳ Ｐゴシック" pitchFamily="34" charset="-128"/>
              </a:rPr>
              <a:t>  = 1.00</a:t>
            </a:r>
            <a:r>
              <a:rPr lang="en-US" sz="2000" baseline="-25000" smtClean="0">
                <a:ea typeface="ＭＳ Ｐゴシック" pitchFamily="34" charset="-128"/>
              </a:rPr>
              <a:t>B</a:t>
            </a:r>
            <a:r>
              <a:rPr lang="en-US" sz="2000" smtClean="0">
                <a:ea typeface="ＭＳ Ｐゴシック" pitchFamily="34" charset="-128"/>
              </a:rPr>
              <a:t> * 2</a:t>
            </a:r>
            <a:r>
              <a:rPr lang="en-US" sz="2000" baseline="30000" smtClean="0">
                <a:ea typeface="ＭＳ Ｐゴシック" pitchFamily="34" charset="-128"/>
              </a:rPr>
              <a:t>-1</a:t>
            </a:r>
            <a:endParaRPr lang="en-US" sz="2000" smtClean="0">
              <a:ea typeface="ＭＳ Ｐゴシック" pitchFamily="34" charset="-128"/>
            </a:endParaRPr>
          </a:p>
          <a:p>
            <a:pPr lvl="1" eaLnBrk="1" hangingPunct="1"/>
            <a:r>
              <a:rPr lang="en-US" sz="2000" smtClean="0">
                <a:ea typeface="ＭＳ Ｐゴシック" pitchFamily="34" charset="-128"/>
              </a:rPr>
              <a:t>0.5</a:t>
            </a:r>
            <a:r>
              <a:rPr lang="en-US" sz="2000" baseline="-25000" smtClean="0">
                <a:ea typeface="ＭＳ Ｐゴシック" pitchFamily="34" charset="-128"/>
              </a:rPr>
              <a:t>D</a:t>
            </a:r>
            <a:r>
              <a:rPr lang="en-US" sz="2000" smtClean="0">
                <a:ea typeface="ＭＳ Ｐゴシック" pitchFamily="34" charset="-128"/>
              </a:rPr>
              <a:t> = </a:t>
            </a:r>
            <a:r>
              <a:rPr lang="en-US" sz="2000" b="1" smtClean="0">
                <a:ea typeface="ＭＳ Ｐゴシック" pitchFamily="34" charset="-128"/>
              </a:rPr>
              <a:t>0 00 00</a:t>
            </a:r>
            <a:r>
              <a:rPr lang="en-US" sz="2000" smtClean="0">
                <a:ea typeface="ＭＳ Ｐゴシック" pitchFamily="34" charset="-128"/>
              </a:rPr>
              <a:t>,  where S = 0, E = 00, and M = </a:t>
            </a:r>
            <a:r>
              <a:rPr lang="en-US" sz="2000" smtClean="0">
                <a:solidFill>
                  <a:schemeClr val="folHlink"/>
                </a:solidFill>
                <a:ea typeface="ＭＳ Ｐゴシック" pitchFamily="34" charset="-128"/>
              </a:rPr>
              <a:t>(1.)</a:t>
            </a:r>
            <a:r>
              <a:rPr lang="en-US" sz="2000" smtClean="0">
                <a:ea typeface="ＭＳ Ｐゴシック" pitchFamily="34" charset="-128"/>
              </a:rPr>
              <a:t>00 </a:t>
            </a:r>
          </a:p>
        </p:txBody>
      </p:sp>
      <p:graphicFrame>
        <p:nvGraphicFramePr>
          <p:cNvPr id="520196" name="Group 4"/>
          <p:cNvGraphicFramePr>
            <a:graphicFrameLocks noGrp="1"/>
          </p:cNvGraphicFramePr>
          <p:nvPr>
            <p:ph sz="half" idx="2"/>
          </p:nvPr>
        </p:nvGraphicFramePr>
        <p:xfrm>
          <a:off x="4914900" y="1524000"/>
          <a:ext cx="4076700" cy="2579687"/>
        </p:xfrm>
        <a:graphic>
          <a:graphicData uri="http://schemas.openxmlformats.org/drawingml/2006/table">
            <a:tbl>
              <a:tblPr/>
              <a:tblGrid>
                <a:gridCol w="1495425"/>
                <a:gridCol w="1622425"/>
                <a:gridCol w="958850"/>
              </a:tblGrid>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2’s complement</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Actual decimal</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Excess-1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9191">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012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819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F261A197-390E-41F4-AD13-923EAC14E09D}" type="slidenum">
              <a:rPr lang="en-US" sz="1400" smtClean="0">
                <a:latin typeface="Times New Roman" pitchFamily="18" charset="0"/>
              </a:rPr>
              <a:pPr eaLnBrk="1" hangingPunct="1"/>
              <a:t>7</a:t>
            </a:fld>
            <a:endParaRPr lang="en-US" sz="1400" smtClean="0">
              <a:latin typeface="Times New Roman" pitchFamily="18" charset="0"/>
            </a:endParaRPr>
          </a:p>
        </p:txBody>
      </p:sp>
      <p:sp>
        <p:nvSpPr>
          <p:cNvPr id="8196" name="Rectangle 2"/>
          <p:cNvSpPr>
            <a:spLocks noGrp="1" noChangeArrowheads="1"/>
          </p:cNvSpPr>
          <p:nvPr>
            <p:ph type="title"/>
          </p:nvPr>
        </p:nvSpPr>
        <p:spPr/>
        <p:txBody>
          <a:bodyPr/>
          <a:lstStyle/>
          <a:p>
            <a:pPr eaLnBrk="1" hangingPunct="1"/>
            <a:r>
              <a:rPr lang="en-US" smtClean="0">
                <a:ea typeface="ＭＳ Ｐゴシック" pitchFamily="34" charset="-128"/>
              </a:rPr>
              <a:t>Representable Numbers</a:t>
            </a:r>
          </a:p>
        </p:txBody>
      </p:sp>
      <p:sp>
        <p:nvSpPr>
          <p:cNvPr id="8197" name="Rectangle 3"/>
          <p:cNvSpPr>
            <a:spLocks noGrp="1" noChangeArrowheads="1"/>
          </p:cNvSpPr>
          <p:nvPr>
            <p:ph type="body" sz="half" idx="1"/>
          </p:nvPr>
        </p:nvSpPr>
        <p:spPr/>
        <p:txBody>
          <a:bodyPr/>
          <a:lstStyle/>
          <a:p>
            <a:pPr eaLnBrk="1" hangingPunct="1"/>
            <a:r>
              <a:rPr lang="en-US" sz="2400" smtClean="0">
                <a:ea typeface="ＭＳ Ｐゴシック" pitchFamily="34" charset="-128"/>
              </a:rPr>
              <a:t>The representable numbers of a given format is the set of all numbers that can be exactly represented in the format. </a:t>
            </a:r>
          </a:p>
          <a:p>
            <a:pPr eaLnBrk="1" hangingPunct="1"/>
            <a:r>
              <a:rPr lang="en-US" sz="2400" smtClean="0">
                <a:ea typeface="ＭＳ Ｐゴシック" pitchFamily="34" charset="-128"/>
              </a:rPr>
              <a:t>See Table for representable numbers of an unsigned 3-bit integer format</a:t>
            </a:r>
          </a:p>
        </p:txBody>
      </p:sp>
      <p:graphicFrame>
        <p:nvGraphicFramePr>
          <p:cNvPr id="521220" name="Group 4"/>
          <p:cNvGraphicFramePr>
            <a:graphicFrameLocks noGrp="1"/>
          </p:cNvGraphicFramePr>
          <p:nvPr>
            <p:ph sz="half" idx="2"/>
          </p:nvPr>
        </p:nvGraphicFramePr>
        <p:xfrm>
          <a:off x="5410200" y="1905000"/>
          <a:ext cx="3200400" cy="4114800"/>
        </p:xfrm>
        <a:graphic>
          <a:graphicData uri="http://schemas.openxmlformats.org/drawingml/2006/table">
            <a:tbl>
              <a:tblPr/>
              <a:tblGrid>
                <a:gridCol w="1933575"/>
                <a:gridCol w="1266825"/>
              </a:tblGrid>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227" name="Line 33"/>
          <p:cNvSpPr>
            <a:spLocks noChangeShapeType="1"/>
          </p:cNvSpPr>
          <p:nvPr/>
        </p:nvSpPr>
        <p:spPr bwMode="auto">
          <a:xfrm>
            <a:off x="457200" y="5181600"/>
            <a:ext cx="49149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8" name="AutoShape 34"/>
          <p:cNvSpPr>
            <a:spLocks noChangeArrowheads="1"/>
          </p:cNvSpPr>
          <p:nvPr/>
        </p:nvSpPr>
        <p:spPr bwMode="auto">
          <a:xfrm>
            <a:off x="1446213"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29" name="AutoShape 35"/>
          <p:cNvSpPr>
            <a:spLocks noChangeArrowheads="1"/>
          </p:cNvSpPr>
          <p:nvPr/>
        </p:nvSpPr>
        <p:spPr bwMode="auto">
          <a:xfrm>
            <a:off x="1722438"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0" name="AutoShape 36"/>
          <p:cNvSpPr>
            <a:spLocks noChangeArrowheads="1"/>
          </p:cNvSpPr>
          <p:nvPr/>
        </p:nvSpPr>
        <p:spPr bwMode="auto">
          <a:xfrm>
            <a:off x="1979613"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1" name="AutoShape 37"/>
          <p:cNvSpPr>
            <a:spLocks noChangeArrowheads="1"/>
          </p:cNvSpPr>
          <p:nvPr/>
        </p:nvSpPr>
        <p:spPr bwMode="auto">
          <a:xfrm>
            <a:off x="2219325"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2" name="AutoShape 38"/>
          <p:cNvSpPr>
            <a:spLocks noChangeArrowheads="1"/>
          </p:cNvSpPr>
          <p:nvPr/>
        </p:nvSpPr>
        <p:spPr bwMode="auto">
          <a:xfrm>
            <a:off x="2439988"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3" name="AutoShape 39"/>
          <p:cNvSpPr>
            <a:spLocks noChangeArrowheads="1"/>
          </p:cNvSpPr>
          <p:nvPr/>
        </p:nvSpPr>
        <p:spPr bwMode="auto">
          <a:xfrm>
            <a:off x="2660650"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4" name="AutoShape 40"/>
          <p:cNvSpPr>
            <a:spLocks noChangeArrowheads="1"/>
          </p:cNvSpPr>
          <p:nvPr/>
        </p:nvSpPr>
        <p:spPr bwMode="auto">
          <a:xfrm>
            <a:off x="2882900"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5" name="AutoShape 41"/>
          <p:cNvSpPr>
            <a:spLocks noChangeArrowheads="1"/>
          </p:cNvSpPr>
          <p:nvPr/>
        </p:nvSpPr>
        <p:spPr bwMode="auto">
          <a:xfrm>
            <a:off x="3103563" y="5078413"/>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8236" name="Text Box 42"/>
          <p:cNvSpPr txBox="1">
            <a:spLocks noChangeArrowheads="1"/>
          </p:cNvSpPr>
          <p:nvPr/>
        </p:nvSpPr>
        <p:spPr bwMode="auto">
          <a:xfrm>
            <a:off x="139065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0</a:t>
            </a:r>
          </a:p>
        </p:txBody>
      </p:sp>
      <p:sp>
        <p:nvSpPr>
          <p:cNvPr id="8237" name="Text Box 43"/>
          <p:cNvSpPr txBox="1">
            <a:spLocks noChangeArrowheads="1"/>
          </p:cNvSpPr>
          <p:nvPr/>
        </p:nvSpPr>
        <p:spPr bwMode="auto">
          <a:xfrm>
            <a:off x="302895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7</a:t>
            </a:r>
          </a:p>
        </p:txBody>
      </p:sp>
      <p:sp>
        <p:nvSpPr>
          <p:cNvPr id="8238" name="Text Box 44"/>
          <p:cNvSpPr txBox="1">
            <a:spLocks noChangeArrowheads="1"/>
          </p:cNvSpPr>
          <p:nvPr/>
        </p:nvSpPr>
        <p:spPr bwMode="auto">
          <a:xfrm>
            <a:off x="1666875"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1</a:t>
            </a:r>
          </a:p>
        </p:txBody>
      </p:sp>
      <p:sp>
        <p:nvSpPr>
          <p:cNvPr id="8239" name="Text Box 45"/>
          <p:cNvSpPr txBox="1">
            <a:spLocks noChangeArrowheads="1"/>
          </p:cNvSpPr>
          <p:nvPr/>
        </p:nvSpPr>
        <p:spPr bwMode="auto">
          <a:xfrm>
            <a:off x="2384425"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4</a:t>
            </a:r>
          </a:p>
        </p:txBody>
      </p:sp>
      <p:sp>
        <p:nvSpPr>
          <p:cNvPr id="8240" name="Text Box 46"/>
          <p:cNvSpPr txBox="1">
            <a:spLocks noChangeArrowheads="1"/>
          </p:cNvSpPr>
          <p:nvPr/>
        </p:nvSpPr>
        <p:spPr bwMode="auto">
          <a:xfrm>
            <a:off x="194310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2</a:t>
            </a:r>
          </a:p>
        </p:txBody>
      </p:sp>
      <p:sp>
        <p:nvSpPr>
          <p:cNvPr id="8241" name="Text Box 47"/>
          <p:cNvSpPr txBox="1">
            <a:spLocks noChangeArrowheads="1"/>
          </p:cNvSpPr>
          <p:nvPr/>
        </p:nvSpPr>
        <p:spPr bwMode="auto">
          <a:xfrm>
            <a:off x="2163763"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3</a:t>
            </a:r>
          </a:p>
        </p:txBody>
      </p:sp>
      <p:sp>
        <p:nvSpPr>
          <p:cNvPr id="8242" name="Text Box 48"/>
          <p:cNvSpPr txBox="1">
            <a:spLocks noChangeArrowheads="1"/>
          </p:cNvSpPr>
          <p:nvPr/>
        </p:nvSpPr>
        <p:spPr bwMode="auto">
          <a:xfrm>
            <a:off x="2606675"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5</a:t>
            </a:r>
          </a:p>
        </p:txBody>
      </p:sp>
      <p:sp>
        <p:nvSpPr>
          <p:cNvPr id="8243" name="Text Box 49"/>
          <p:cNvSpPr txBox="1">
            <a:spLocks noChangeArrowheads="1"/>
          </p:cNvSpPr>
          <p:nvPr/>
        </p:nvSpPr>
        <p:spPr bwMode="auto">
          <a:xfrm>
            <a:off x="2827338"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400" b="1">
                <a:latin typeface="Times New Roman" pitchFamily="18" charset="0"/>
                <a:cs typeface="Times New Roman" pitchFamily="18" charset="0"/>
              </a:rPr>
              <a:t>6</a:t>
            </a:r>
          </a:p>
        </p:txBody>
      </p:sp>
      <p:sp>
        <p:nvSpPr>
          <p:cNvPr id="8244" name="Text Box 50"/>
          <p:cNvSpPr txBox="1">
            <a:spLocks noChangeArrowheads="1"/>
          </p:cNvSpPr>
          <p:nvPr/>
        </p:nvSpPr>
        <p:spPr bwMode="auto">
          <a:xfrm>
            <a:off x="1133475" y="5268913"/>
            <a:ext cx="312738"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-1</a:t>
            </a:r>
            <a:endParaRPr lang="en-US">
              <a:latin typeface="Times New Roman" pitchFamily="18" charset="0"/>
              <a:cs typeface="Times New Roman" pitchFamily="18" charset="0"/>
            </a:endParaRPr>
          </a:p>
        </p:txBody>
      </p:sp>
      <p:sp>
        <p:nvSpPr>
          <p:cNvPr id="8245" name="Text Box 51"/>
          <p:cNvSpPr txBox="1">
            <a:spLocks noChangeArrowheads="1"/>
          </p:cNvSpPr>
          <p:nvPr/>
        </p:nvSpPr>
        <p:spPr bwMode="auto">
          <a:xfrm>
            <a:off x="3471863"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9</a:t>
            </a:r>
            <a:endParaRPr lang="en-US">
              <a:latin typeface="Times New Roman" pitchFamily="18" charset="0"/>
              <a:cs typeface="Times New Roman" pitchFamily="18" charset="0"/>
            </a:endParaRPr>
          </a:p>
        </p:txBody>
      </p:sp>
      <p:sp>
        <p:nvSpPr>
          <p:cNvPr id="8246" name="Text Box 52"/>
          <p:cNvSpPr txBox="1">
            <a:spLocks noChangeArrowheads="1"/>
          </p:cNvSpPr>
          <p:nvPr/>
        </p:nvSpPr>
        <p:spPr bwMode="auto">
          <a:xfrm>
            <a:off x="3251200" y="5268913"/>
            <a:ext cx="276225" cy="22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8</a:t>
            </a:r>
            <a:endParaRPr lang="en-US">
              <a:latin typeface="Times New Roman" pitchFamily="18" charset="0"/>
              <a:cs typeface="Times New Roman" pitchFamily="18" charset="0"/>
            </a:endParaRPr>
          </a:p>
        </p:txBody>
      </p:sp>
      <p:sp>
        <p:nvSpPr>
          <p:cNvPr id="8247" name="Rectangle 53"/>
          <p:cNvSpPr>
            <a:spLocks noChangeArrowheads="1"/>
          </p:cNvSpPr>
          <p:nvPr/>
        </p:nvSpPr>
        <p:spPr bwMode="auto">
          <a:xfrm>
            <a:off x="0" y="3167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8248" name="Rectangle 54"/>
          <p:cNvSpPr>
            <a:spLocks noChangeArrowheads="1"/>
          </p:cNvSpPr>
          <p:nvPr/>
        </p:nvSpPr>
        <p:spPr bwMode="auto">
          <a:xfrm>
            <a:off x="0" y="3167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18FFC1DB-C281-4917-B997-3CA4945EF2CD}" type="slidenum">
              <a:rPr lang="en-US" sz="1400" smtClean="0">
                <a:latin typeface="Times New Roman" pitchFamily="18" charset="0"/>
              </a:rPr>
              <a:pPr eaLnBrk="1" hangingPunct="1"/>
              <a:t>8</a:t>
            </a:fld>
            <a:endParaRPr lang="en-US" sz="1400" smtClean="0">
              <a:latin typeface="Times New Roman" pitchFamily="18" charset="0"/>
            </a:endParaRPr>
          </a:p>
        </p:txBody>
      </p:sp>
      <p:sp>
        <p:nvSpPr>
          <p:cNvPr id="9220" name="Rectangle 2"/>
          <p:cNvSpPr>
            <a:spLocks noGrp="1" noChangeArrowheads="1"/>
          </p:cNvSpPr>
          <p:nvPr>
            <p:ph type="title"/>
          </p:nvPr>
        </p:nvSpPr>
        <p:spPr/>
        <p:txBody>
          <a:bodyPr/>
          <a:lstStyle/>
          <a:p>
            <a:pPr eaLnBrk="1" hangingPunct="1"/>
            <a:r>
              <a:rPr lang="en-US" sz="3600" smtClean="0">
                <a:ea typeface="ＭＳ Ｐゴシック" pitchFamily="34" charset="-128"/>
              </a:rPr>
              <a:t>Representable Numbers of a 5-bit Hypothetical IEEE Format</a:t>
            </a:r>
          </a:p>
        </p:txBody>
      </p:sp>
      <p:sp>
        <p:nvSpPr>
          <p:cNvPr id="9221" name="Text Box 3"/>
          <p:cNvSpPr txBox="1">
            <a:spLocks noChangeArrowheads="1"/>
          </p:cNvSpPr>
          <p:nvPr/>
        </p:nvSpPr>
        <p:spPr bwMode="auto">
          <a:xfrm>
            <a:off x="0" y="337185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9222" name="Rectangle 4"/>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9223" name="Rectangle 5"/>
          <p:cNvSpPr>
            <a:spLocks noChangeArrowheads="1"/>
          </p:cNvSpPr>
          <p:nvPr/>
        </p:nvSpPr>
        <p:spPr bwMode="auto">
          <a:xfrm>
            <a:off x="0"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52352" rIns="0" bIns="38088" anchor="ctr">
            <a:spAutoFit/>
          </a:bodyPr>
          <a:lstStyle/>
          <a:p>
            <a:pPr eaLnBrk="0" hangingPunct="0"/>
            <a:endParaRPr lang="en-US">
              <a:latin typeface="Times New Roman" pitchFamily="18" charset="0"/>
            </a:endParaRPr>
          </a:p>
        </p:txBody>
      </p:sp>
      <p:graphicFrame>
        <p:nvGraphicFramePr>
          <p:cNvPr id="522246" name="Group 6"/>
          <p:cNvGraphicFramePr>
            <a:graphicFrameLocks noGrp="1"/>
          </p:cNvGraphicFramePr>
          <p:nvPr>
            <p:ph idx="1"/>
          </p:nvPr>
        </p:nvGraphicFramePr>
        <p:xfrm>
          <a:off x="685800" y="1371600"/>
          <a:ext cx="8305800" cy="5014918"/>
        </p:xfrm>
        <a:graphic>
          <a:graphicData uri="http://schemas.openxmlformats.org/drawingml/2006/table">
            <a:tbl>
              <a:tblPr/>
              <a:tblGrid>
                <a:gridCol w="639763"/>
                <a:gridCol w="673100"/>
                <a:gridCol w="1076325"/>
                <a:gridCol w="1344612"/>
                <a:gridCol w="1076325"/>
                <a:gridCol w="1209675"/>
                <a:gridCol w="1076325"/>
                <a:gridCol w="1209675"/>
              </a:tblGrid>
              <a:tr h="4699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a typeface="ＭＳ Ｐゴシック"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No-zero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Abrupt underflow</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Gradual underflow</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1273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E</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M</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S=1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row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-3</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row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0</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row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27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01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1950">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10</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vMerge="1">
                  <a:txBody>
                    <a:bodyPr/>
                    <a:lstStyle/>
                    <a:p>
                      <a:endParaRPr lang="en-US"/>
                    </a:p>
                  </a:txBody>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400" b="1"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400" b="1"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+3*2</a:t>
                      </a:r>
                      <a:r>
                        <a:rPr kumimoji="0" lang="en-US" sz="1200" b="0" i="0" u="none" strike="noStrike" cap="none" normalizeH="0" baseline="30000" smtClean="0">
                          <a:ln>
                            <a:noFill/>
                          </a:ln>
                          <a:solidFill>
                            <a:schemeClr val="tx1"/>
                          </a:solidFill>
                          <a:effectLst/>
                          <a:latin typeface="Times New Roman" pitchFamily="18" charset="0"/>
                          <a:ea typeface="ＭＳ Ｐゴシック" charset="-128"/>
                          <a:cs typeface="Times New Roman" pitchFamily="18" charset="0"/>
                        </a:rPr>
                        <a:t>-1</a:t>
                      </a: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0988">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11</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rPr>
                        <a:t>Reserved pattern</a:t>
                      </a:r>
                      <a:endParaRPr kumimoji="0" lang="en-US" sz="2400" b="0" i="0" u="none" strike="noStrike" cap="none" normalizeH="0" baseline="0" smtClean="0">
                        <a:ln>
                          <a:noFill/>
                        </a:ln>
                        <a:solidFill>
                          <a:schemeClr val="tx1"/>
                        </a:solidFill>
                        <a:effectLst/>
                        <a:latin typeface="Times New Roman" pitchFamily="18" charset="0"/>
                        <a:ea typeface="ＭＳ Ｐゴシック" charset="-128"/>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22373" name="AutoShape 133"/>
          <p:cNvSpPr>
            <a:spLocks noChangeArrowheads="1"/>
          </p:cNvSpPr>
          <p:nvPr/>
        </p:nvSpPr>
        <p:spPr bwMode="auto">
          <a:xfrm>
            <a:off x="3505200" y="381000"/>
            <a:ext cx="2971800" cy="1143000"/>
          </a:xfrm>
          <a:prstGeom prst="wedgeRoundRectCallout">
            <a:avLst>
              <a:gd name="adj1" fmla="val -37981"/>
              <a:gd name="adj2" fmla="val 70000"/>
              <a:gd name="adj3" fmla="val 16667"/>
            </a:avLst>
          </a:prstGeom>
          <a:solidFill>
            <a:schemeClr val="accent1"/>
          </a:solidFill>
          <a:ln w="9525">
            <a:solidFill>
              <a:schemeClr val="tx1"/>
            </a:solidFill>
            <a:miter lim="800000"/>
            <a:headEnd/>
            <a:tailEnd/>
          </a:ln>
        </p:spPr>
        <p:txBody>
          <a:bodyPr/>
          <a:lstStyle/>
          <a:p>
            <a:pPr algn="ctr"/>
            <a:r>
              <a:rPr lang="en-US"/>
              <a:t>Cannot represent Zero!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373"/>
                                        </p:tgtEl>
                                        <p:attrNameLst>
                                          <p:attrName>style.visibility</p:attrName>
                                        </p:attrNameLst>
                                      </p:cBhvr>
                                      <p:to>
                                        <p:strVal val="visible"/>
                                      </p:to>
                                    </p:set>
                                    <p:anim calcmode="lin" valueType="num">
                                      <p:cBhvr>
                                        <p:cTn id="7" dur="1000" fill="hold"/>
                                        <p:tgtEl>
                                          <p:spTgt spid="522373"/>
                                        </p:tgtEl>
                                        <p:attrNameLst>
                                          <p:attrName>ppt_w</p:attrName>
                                        </p:attrNameLst>
                                      </p:cBhvr>
                                      <p:tavLst>
                                        <p:tav tm="0">
                                          <p:val>
                                            <p:strVal val="#ppt_w*0.70"/>
                                          </p:val>
                                        </p:tav>
                                        <p:tav tm="100000">
                                          <p:val>
                                            <p:strVal val="#ppt_w"/>
                                          </p:val>
                                        </p:tav>
                                      </p:tavLst>
                                    </p:anim>
                                    <p:anim calcmode="lin" valueType="num">
                                      <p:cBhvr>
                                        <p:cTn id="8" dur="1000" fill="hold"/>
                                        <p:tgtEl>
                                          <p:spTgt spid="522373"/>
                                        </p:tgtEl>
                                        <p:attrNameLst>
                                          <p:attrName>ppt_h</p:attrName>
                                        </p:attrNameLst>
                                      </p:cBhvr>
                                      <p:tavLst>
                                        <p:tav tm="0">
                                          <p:val>
                                            <p:strVal val="#ppt_h"/>
                                          </p:val>
                                        </p:tav>
                                        <p:tav tm="100000">
                                          <p:val>
                                            <p:strVal val="#ppt_h"/>
                                          </p:val>
                                        </p:tav>
                                      </p:tavLst>
                                    </p:anim>
                                    <p:animEffect transition="in" filter="fade">
                                      <p:cBhvr>
                                        <p:cTn id="9" dur="1000"/>
                                        <p:tgtEl>
                                          <p:spTgt spid="522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smtClean="0"/>
              <a:t>© David Kirk/NVIDIA and Wen-mei W. Hwu, 2007-2012 University of Illinois, Urbana-Champaign</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fld id="{2F5C7451-9702-4FC5-9281-E3DB6D16BBF4}" type="slidenum">
              <a:rPr lang="en-US" sz="1400" smtClean="0">
                <a:latin typeface="Times New Roman" pitchFamily="18" charset="0"/>
              </a:rPr>
              <a:pPr eaLnBrk="1" hangingPunct="1"/>
              <a:t>9</a:t>
            </a:fld>
            <a:endParaRPr lang="en-US" sz="1400" smtClean="0">
              <a:latin typeface="Times New Roman" pitchFamily="18" charset="0"/>
            </a:endParaRPr>
          </a:p>
        </p:txBody>
      </p:sp>
      <p:sp>
        <p:nvSpPr>
          <p:cNvPr id="10244" name="Rectangle 2"/>
          <p:cNvSpPr>
            <a:spLocks noGrp="1" noChangeArrowheads="1"/>
          </p:cNvSpPr>
          <p:nvPr>
            <p:ph type="title"/>
          </p:nvPr>
        </p:nvSpPr>
        <p:spPr/>
        <p:txBody>
          <a:bodyPr/>
          <a:lstStyle/>
          <a:p>
            <a:pPr eaLnBrk="1" hangingPunct="1"/>
            <a:r>
              <a:rPr lang="en-US" smtClean="0">
                <a:ea typeface="ＭＳ Ｐゴシック" pitchFamily="34" charset="-128"/>
              </a:rPr>
              <a:t>Flush to Zero</a:t>
            </a:r>
          </a:p>
        </p:txBody>
      </p:sp>
      <p:sp>
        <p:nvSpPr>
          <p:cNvPr id="10245" name="Rectangle 3"/>
          <p:cNvSpPr>
            <a:spLocks noGrp="1" noChangeArrowheads="1"/>
          </p:cNvSpPr>
          <p:nvPr>
            <p:ph type="body" idx="1"/>
          </p:nvPr>
        </p:nvSpPr>
        <p:spPr/>
        <p:txBody>
          <a:bodyPr/>
          <a:lstStyle/>
          <a:p>
            <a:pPr eaLnBrk="1" hangingPunct="1"/>
            <a:r>
              <a:rPr lang="en-US" smtClean="0">
                <a:ea typeface="ＭＳ Ｐゴシック" pitchFamily="34" charset="-128"/>
              </a:rPr>
              <a:t>Treat all bit patterns with E=0 as 0.0</a:t>
            </a:r>
          </a:p>
          <a:p>
            <a:pPr lvl="1" eaLnBrk="1" hangingPunct="1"/>
            <a:r>
              <a:rPr lang="en-US" smtClean="0">
                <a:ea typeface="ＭＳ Ｐゴシック" pitchFamily="34" charset="-128"/>
              </a:rPr>
              <a:t>This takes away several representable numbers near zero and lump them all into 0.0</a:t>
            </a:r>
          </a:p>
          <a:p>
            <a:pPr lvl="1" eaLnBrk="1" hangingPunct="1"/>
            <a:r>
              <a:rPr lang="en-US" smtClean="0">
                <a:ea typeface="ＭＳ Ｐゴシック" pitchFamily="34" charset="-128"/>
              </a:rPr>
              <a:t>For a representation with large M, a large number of representable numbers numbers will be removed.</a:t>
            </a:r>
          </a:p>
        </p:txBody>
      </p:sp>
      <p:sp>
        <p:nvSpPr>
          <p:cNvPr id="10246" name="Line 4"/>
          <p:cNvSpPr>
            <a:spLocks noChangeShapeType="1"/>
          </p:cNvSpPr>
          <p:nvPr/>
        </p:nvSpPr>
        <p:spPr bwMode="auto">
          <a:xfrm>
            <a:off x="1143000" y="4572000"/>
            <a:ext cx="60356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 name="Text Box 5"/>
          <p:cNvSpPr txBox="1">
            <a:spLocks noChangeArrowheads="1"/>
          </p:cNvSpPr>
          <p:nvPr/>
        </p:nvSpPr>
        <p:spPr bwMode="auto">
          <a:xfrm>
            <a:off x="-46038" y="3371850"/>
            <a:ext cx="276226"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0</a:t>
            </a:r>
            <a:endParaRPr lang="en-US">
              <a:latin typeface="Times New Roman" pitchFamily="18" charset="0"/>
              <a:cs typeface="Times New Roman" pitchFamily="18" charset="0"/>
            </a:endParaRPr>
          </a:p>
        </p:txBody>
      </p:sp>
      <p:sp>
        <p:nvSpPr>
          <p:cNvPr id="10248" name="Text Box 6"/>
          <p:cNvSpPr txBox="1">
            <a:spLocks noChangeArrowheads="1"/>
          </p:cNvSpPr>
          <p:nvPr/>
        </p:nvSpPr>
        <p:spPr bwMode="auto">
          <a:xfrm>
            <a:off x="2514600"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1</a:t>
            </a:r>
            <a:endParaRPr lang="en-US">
              <a:latin typeface="Times New Roman" pitchFamily="18" charset="0"/>
              <a:cs typeface="Times New Roman" pitchFamily="18" charset="0"/>
            </a:endParaRPr>
          </a:p>
        </p:txBody>
      </p:sp>
      <p:sp>
        <p:nvSpPr>
          <p:cNvPr id="10249" name="Text Box 7"/>
          <p:cNvSpPr txBox="1">
            <a:spLocks noChangeArrowheads="1"/>
          </p:cNvSpPr>
          <p:nvPr/>
        </p:nvSpPr>
        <p:spPr bwMode="auto">
          <a:xfrm>
            <a:off x="3978275"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2</a:t>
            </a:r>
            <a:endParaRPr lang="en-US">
              <a:latin typeface="Times New Roman" pitchFamily="18" charset="0"/>
              <a:cs typeface="Times New Roman" pitchFamily="18" charset="0"/>
            </a:endParaRPr>
          </a:p>
        </p:txBody>
      </p:sp>
      <p:sp>
        <p:nvSpPr>
          <p:cNvPr id="10250" name="Text Box 8"/>
          <p:cNvSpPr txBox="1">
            <a:spLocks noChangeArrowheads="1"/>
          </p:cNvSpPr>
          <p:nvPr/>
        </p:nvSpPr>
        <p:spPr bwMode="auto">
          <a:xfrm>
            <a:off x="5440363"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3</a:t>
            </a:r>
            <a:endParaRPr lang="en-US">
              <a:latin typeface="Times New Roman" pitchFamily="18" charset="0"/>
              <a:cs typeface="Times New Roman" pitchFamily="18" charset="0"/>
            </a:endParaRPr>
          </a:p>
        </p:txBody>
      </p:sp>
      <p:sp>
        <p:nvSpPr>
          <p:cNvPr id="10251" name="Text Box 9"/>
          <p:cNvSpPr txBox="1">
            <a:spLocks noChangeArrowheads="1"/>
          </p:cNvSpPr>
          <p:nvPr/>
        </p:nvSpPr>
        <p:spPr bwMode="auto">
          <a:xfrm>
            <a:off x="6904038" y="4572000"/>
            <a:ext cx="312737"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r>
              <a:rPr lang="en-US" sz="1200">
                <a:latin typeface="Times New Roman" pitchFamily="18" charset="0"/>
                <a:cs typeface="Times New Roman" pitchFamily="18" charset="0"/>
              </a:rPr>
              <a:t>4</a:t>
            </a:r>
            <a:endParaRPr lang="en-US">
              <a:latin typeface="Times New Roman" pitchFamily="18" charset="0"/>
              <a:cs typeface="Times New Roman" pitchFamily="18" charset="0"/>
            </a:endParaRPr>
          </a:p>
        </p:txBody>
      </p:sp>
      <p:sp>
        <p:nvSpPr>
          <p:cNvPr id="10252" name="AutoShape 10"/>
          <p:cNvSpPr>
            <a:spLocks noChangeArrowheads="1"/>
          </p:cNvSpPr>
          <p:nvPr/>
        </p:nvSpPr>
        <p:spPr bwMode="auto">
          <a:xfrm>
            <a:off x="2606675"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3" name="AutoShape 11"/>
          <p:cNvSpPr>
            <a:spLocks noChangeArrowheads="1"/>
          </p:cNvSpPr>
          <p:nvPr/>
        </p:nvSpPr>
        <p:spPr bwMode="auto">
          <a:xfrm>
            <a:off x="2971800"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4" name="AutoShape 12"/>
          <p:cNvSpPr>
            <a:spLocks noChangeArrowheads="1"/>
          </p:cNvSpPr>
          <p:nvPr/>
        </p:nvSpPr>
        <p:spPr bwMode="auto">
          <a:xfrm>
            <a:off x="3336925"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5" name="AutoShape 13"/>
          <p:cNvSpPr>
            <a:spLocks noChangeArrowheads="1"/>
          </p:cNvSpPr>
          <p:nvPr/>
        </p:nvSpPr>
        <p:spPr bwMode="auto">
          <a:xfrm>
            <a:off x="3703638"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6" name="AutoShape 14"/>
          <p:cNvSpPr>
            <a:spLocks noChangeArrowheads="1"/>
          </p:cNvSpPr>
          <p:nvPr/>
        </p:nvSpPr>
        <p:spPr bwMode="auto">
          <a:xfrm>
            <a:off x="4068763"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7" name="AutoShape 15"/>
          <p:cNvSpPr>
            <a:spLocks noChangeArrowheads="1"/>
          </p:cNvSpPr>
          <p:nvPr/>
        </p:nvSpPr>
        <p:spPr bwMode="auto">
          <a:xfrm>
            <a:off x="4800600"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8" name="AutoShape 16"/>
          <p:cNvSpPr>
            <a:spLocks noChangeArrowheads="1"/>
          </p:cNvSpPr>
          <p:nvPr/>
        </p:nvSpPr>
        <p:spPr bwMode="auto">
          <a:xfrm>
            <a:off x="5532438"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59" name="AutoShape 17"/>
          <p:cNvSpPr>
            <a:spLocks noChangeArrowheads="1"/>
          </p:cNvSpPr>
          <p:nvPr/>
        </p:nvSpPr>
        <p:spPr bwMode="auto">
          <a:xfrm>
            <a:off x="6264275" y="4479925"/>
            <a:ext cx="136525" cy="190500"/>
          </a:xfrm>
          <a:prstGeom prst="star4">
            <a:avLst>
              <a:gd name="adj" fmla="val 12500"/>
            </a:avLst>
          </a:prstGeom>
          <a:solidFill>
            <a:srgbClr val="FFFFFF"/>
          </a:solidFill>
          <a:ln w="9525">
            <a:solidFill>
              <a:srgbClr val="000000"/>
            </a:solidFill>
            <a:miter lim="800000"/>
            <a:headEnd/>
            <a:tailEnd/>
          </a:ln>
        </p:spPr>
        <p:txBody>
          <a:bodyPr/>
          <a:lstStyle/>
          <a:p>
            <a:endParaRPr lang="en-US"/>
          </a:p>
        </p:txBody>
      </p:sp>
      <p:sp>
        <p:nvSpPr>
          <p:cNvPr id="10260" name="Rectangle 18"/>
          <p:cNvSpPr>
            <a:spLocks noChangeArrowheads="1"/>
          </p:cNvSpPr>
          <p:nvPr/>
        </p:nvSpPr>
        <p:spPr bwMode="auto">
          <a:xfrm>
            <a:off x="46038"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0261" name="Rectangle 19"/>
          <p:cNvSpPr>
            <a:spLocks noChangeArrowheads="1"/>
          </p:cNvSpPr>
          <p:nvPr/>
        </p:nvSpPr>
        <p:spPr bwMode="auto">
          <a:xfrm>
            <a:off x="46038" y="32654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latin typeface="Times New Roman" pitchFamily="18" charset="0"/>
            </a:endParaRPr>
          </a:p>
        </p:txBody>
      </p:sp>
      <p:sp>
        <p:nvSpPr>
          <p:cNvPr id="10262" name="Text Box 20"/>
          <p:cNvSpPr txBox="1">
            <a:spLocks noChangeArrowheads="1"/>
          </p:cNvSpPr>
          <p:nvPr/>
        </p:nvSpPr>
        <p:spPr bwMode="auto">
          <a:xfrm>
            <a:off x="990600" y="4572000"/>
            <a:ext cx="276225"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Palatino" pitchFamily="18" charset="0"/>
                <a:ea typeface="ＭＳ Ｐゴシック" pitchFamily="34" charset="-128"/>
              </a:defRPr>
            </a:lvl1pPr>
            <a:lvl2pPr marL="742950" indent="-285750" eaLnBrk="0" hangingPunct="0">
              <a:defRPr sz="2400">
                <a:solidFill>
                  <a:schemeClr val="tx1"/>
                </a:solidFill>
                <a:latin typeface="Palatino" pitchFamily="18" charset="0"/>
                <a:ea typeface="ＭＳ Ｐゴシック" pitchFamily="34" charset="-128"/>
              </a:defRPr>
            </a:lvl2pPr>
            <a:lvl3pPr marL="1143000" indent="-228600" eaLnBrk="0" hangingPunct="0">
              <a:defRPr sz="2400">
                <a:solidFill>
                  <a:schemeClr val="tx1"/>
                </a:solidFill>
                <a:latin typeface="Palatino" pitchFamily="18" charset="0"/>
                <a:ea typeface="ＭＳ Ｐゴシック" pitchFamily="34" charset="-128"/>
              </a:defRPr>
            </a:lvl3pPr>
            <a:lvl4pPr marL="1600200" indent="-228600" eaLnBrk="0" hangingPunct="0">
              <a:defRPr sz="2400">
                <a:solidFill>
                  <a:schemeClr val="tx1"/>
                </a:solidFill>
                <a:latin typeface="Palatino" pitchFamily="18" charset="0"/>
                <a:ea typeface="ＭＳ Ｐゴシック" pitchFamily="34" charset="-128"/>
              </a:defRPr>
            </a:lvl4pPr>
            <a:lvl5pPr marL="2057400" indent="-228600" eaLnBrk="0" hangingPunct="0">
              <a:defRPr sz="2400">
                <a:solidFill>
                  <a:schemeClr val="tx1"/>
                </a:solidFill>
                <a:latin typeface="Palatino"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Palatino" pitchFamily="18" charset="0"/>
                <a:ea typeface="ＭＳ Ｐゴシック" pitchFamily="34" charset="-128"/>
              </a:defRPr>
            </a:lvl9pPr>
          </a:lstStyle>
          <a:p>
            <a:pPr eaLnBrk="1" hangingPunct="1"/>
            <a:r>
              <a:rPr lang="en-US" sz="1200"/>
              <a:t>0</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5958040C243B47934B331ABABBB60A" ma:contentTypeVersion="0" ma:contentTypeDescription="Create a new document." ma:contentTypeScope="" ma:versionID="161d8e412e6d3cb302c24d310324e98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7B564B-E608-4E29-92F8-61817F051303}"/>
</file>

<file path=customXml/itemProps2.xml><?xml version="1.0" encoding="utf-8"?>
<ds:datastoreItem xmlns:ds="http://schemas.openxmlformats.org/officeDocument/2006/customXml" ds:itemID="{05D418FF-3095-45C2-B610-AD86982DCF99}"/>
</file>

<file path=customXml/itemProps3.xml><?xml version="1.0" encoding="utf-8"?>
<ds:datastoreItem xmlns:ds="http://schemas.openxmlformats.org/officeDocument/2006/customXml" ds:itemID="{EFB26CF9-2C75-4BE3-AE67-F1113F0C90EB}"/>
</file>

<file path=docProps/app.xml><?xml version="1.0" encoding="utf-8"?>
<Properties xmlns="http://schemas.openxmlformats.org/officeDocument/2006/extended-properties" xmlns:vt="http://schemas.openxmlformats.org/officeDocument/2006/docPropsVTypes">
  <Template/>
  <TotalTime>29568</TotalTime>
  <Words>2400</Words>
  <Application>Microsoft Office PowerPoint</Application>
  <PresentationFormat>On-screen Show (4:3)</PresentationFormat>
  <Paragraphs>664</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ECE408   Applied Parallel Programming    Lecture 15 - Floating Point Considerations</vt:lpstr>
      <vt:lpstr>Objective</vt:lpstr>
      <vt:lpstr>What is IEEE floating-point format?</vt:lpstr>
      <vt:lpstr>Normalized Representation</vt:lpstr>
      <vt:lpstr>Exponent Representation</vt:lpstr>
      <vt:lpstr>A simple, hypothetical 5-bit FP format</vt:lpstr>
      <vt:lpstr>Representable Numbers</vt:lpstr>
      <vt:lpstr>Representable Numbers of a 5-bit Hypothetical IEEE Format</vt:lpstr>
      <vt:lpstr>Flush to Zero</vt:lpstr>
      <vt:lpstr>Flush to Zero</vt:lpstr>
      <vt:lpstr>Why is flushing to zero problematic?</vt:lpstr>
      <vt:lpstr>Denormalized Numbers</vt:lpstr>
      <vt:lpstr>Denormalization</vt:lpstr>
      <vt:lpstr>IEEE 754 Format and Precision</vt:lpstr>
      <vt:lpstr>Special Bit Patterns</vt:lpstr>
      <vt:lpstr>Floating Point Accuracy and Rounding</vt:lpstr>
      <vt:lpstr>Rounding and Error</vt:lpstr>
      <vt:lpstr>Rounding and Error</vt:lpstr>
      <vt:lpstr>Error Measure </vt:lpstr>
      <vt:lpstr>Order of operations matters.</vt:lpstr>
      <vt:lpstr>Algorithm Considerations</vt:lpstr>
      <vt:lpstr>Runtime Math Library</vt:lpstr>
      <vt:lpstr>Make your program float-safe!</vt:lpstr>
      <vt:lpstr>Deviations from IEEE-754</vt:lpstr>
      <vt:lpstr>GPU Floating Point Features</vt:lpstr>
      <vt:lpstr>ANY MORE QUESTIONS? Read Chapter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Wen-mei Hwu</dc:creator>
  <cp:lastModifiedBy>Wen-mei Hwu</cp:lastModifiedBy>
  <cp:revision>167</cp:revision>
  <dcterms:created xsi:type="dcterms:W3CDTF">1601-01-01T00:00:00Z</dcterms:created>
  <dcterms:modified xsi:type="dcterms:W3CDTF">2012-10-10T15:44:26Z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0x0101006D5958040C243B47934B331ABABBB60A</vt:lpwstr>
  </property>
</Properties>
</file>